
<file path=[Content_Types].xml><?xml version="1.0" encoding="utf-8"?>
<Types xmlns="http://schemas.openxmlformats.org/package/2006/content-types">
  <Override PartName="/ppt/slides/slide29.xml" ContentType="application/vnd.openxmlformats-officedocument.presentationml.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tags/tag29.xml" ContentType="application/vnd.openxmlformats-officedocument.presentationml.tags+xml"/>
  <Override PartName="/ppt/tags/tag38.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45.xml" ContentType="application/vnd.openxmlformats-officedocument.presentationml.tags+xml"/>
  <Override PartName="/docProps/custom.xml" ContentType="application/vnd.openxmlformats-officedocument.custom-propertie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emf" ContentType="image/x-emf"/>
  <Override PartName="/ppt/tags/tag39.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88" r:id="rId7"/>
    <p:sldId id="263" r:id="rId8"/>
    <p:sldId id="289" r:id="rId9"/>
    <p:sldId id="264" r:id="rId10"/>
    <p:sldId id="291" r:id="rId11"/>
    <p:sldId id="265" r:id="rId12"/>
    <p:sldId id="266" r:id="rId13"/>
    <p:sldId id="292" r:id="rId14"/>
    <p:sldId id="269" r:id="rId15"/>
    <p:sldId id="293" r:id="rId16"/>
    <p:sldId id="270" r:id="rId17"/>
    <p:sldId id="294" r:id="rId18"/>
    <p:sldId id="271" r:id="rId19"/>
    <p:sldId id="272" r:id="rId20"/>
    <p:sldId id="273" r:id="rId21"/>
    <p:sldId id="287" r:id="rId22"/>
    <p:sldId id="295" r:id="rId23"/>
    <p:sldId id="296" r:id="rId24"/>
    <p:sldId id="274" r:id="rId25"/>
    <p:sldId id="275" r:id="rId26"/>
    <p:sldId id="276" r:id="rId27"/>
    <p:sldId id="297" r:id="rId28"/>
    <p:sldId id="298" r:id="rId29"/>
    <p:sldId id="299" r:id="rId30"/>
    <p:sldId id="277" r:id="rId31"/>
    <p:sldId id="278" r:id="rId32"/>
    <p:sldId id="279" r:id="rId33"/>
    <p:sldId id="280" r:id="rId34"/>
  </p:sldIdLst>
  <p:sldSz cx="9144000" cy="6858000" type="screen4x3"/>
  <p:notesSz cx="6858000" cy="9144000"/>
  <p:custDataLst>
    <p:tags r:id="rId35"/>
  </p:custDataLst>
  <p:defaultTex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8F8F8"/>
    <a:srgbClr val="000000"/>
    <a:srgbClr val="6600CC"/>
    <a:srgbClr val="009900"/>
    <a:srgbClr val="FF3300"/>
    <a:srgbClr val="33CC33"/>
    <a:srgbClr val="9973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82" d="100"/>
          <a:sy n="82" d="100"/>
        </p:scale>
        <p:origin x="-5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3122" name="Freeform 50"/>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endParaRPr lang="en-US"/>
          </a:p>
        </p:txBody>
      </p:sp>
      <p:sp>
        <p:nvSpPr>
          <p:cNvPr id="3074" name="Rectangle 2"/>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US"/>
              <a:t>Click to edit Master title style</a:t>
            </a:r>
          </a:p>
        </p:txBody>
      </p:sp>
      <p:sp>
        <p:nvSpPr>
          <p:cNvPr id="3075" name="Rectangle 3"/>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en-US"/>
              <a:t>Click to edit Master subtitle style</a:t>
            </a:r>
          </a:p>
        </p:txBody>
      </p:sp>
      <p:sp>
        <p:nvSpPr>
          <p:cNvPr id="3076" name="Rectangle 4"/>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3077" name="Rectangle 5"/>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248400"/>
            <a:ext cx="1905000" cy="457200"/>
          </a:xfrm>
        </p:spPr>
        <p:txBody>
          <a:bodyPr/>
          <a:lstStyle>
            <a:lvl1pPr>
              <a:defRPr/>
            </a:lvl1pPr>
          </a:lstStyle>
          <a:p>
            <a:fld id="{35583FA6-4071-47D0-8EEF-C555D79349EC}" type="slidenum">
              <a:rPr lang="en-US"/>
              <a:pPr/>
              <a:t>‹#›</a:t>
            </a:fld>
            <a:endParaRPr lang="en-US"/>
          </a:p>
        </p:txBody>
      </p:sp>
      <p:grpSp>
        <p:nvGrpSpPr>
          <p:cNvPr id="3132" name="Group 60"/>
          <p:cNvGrpSpPr>
            <a:grpSpLocks/>
          </p:cNvGrpSpPr>
          <p:nvPr/>
        </p:nvGrpSpPr>
        <p:grpSpPr bwMode="auto">
          <a:xfrm>
            <a:off x="195263" y="234950"/>
            <a:ext cx="3787775" cy="1778000"/>
            <a:chOff x="123" y="148"/>
            <a:chExt cx="2386" cy="1120"/>
          </a:xfrm>
        </p:grpSpPr>
        <p:sp>
          <p:nvSpPr>
            <p:cNvPr id="3100" name="Freeform 28"/>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en-US"/>
            </a:p>
          </p:txBody>
        </p:sp>
        <p:sp>
          <p:nvSpPr>
            <p:cNvPr id="3101" name="Freeform 29"/>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en-US"/>
            </a:p>
          </p:txBody>
        </p:sp>
        <p:sp>
          <p:nvSpPr>
            <p:cNvPr id="3102" name="Freeform 30"/>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en-US"/>
            </a:p>
          </p:txBody>
        </p:sp>
        <p:grpSp>
          <p:nvGrpSpPr>
            <p:cNvPr id="3129" name="Group 57"/>
            <p:cNvGrpSpPr>
              <a:grpSpLocks/>
            </p:cNvGrpSpPr>
            <p:nvPr userDrawn="1"/>
          </p:nvGrpSpPr>
          <p:grpSpPr bwMode="auto">
            <a:xfrm>
              <a:off x="123" y="148"/>
              <a:ext cx="2386" cy="1081"/>
              <a:chOff x="123" y="148"/>
              <a:chExt cx="2386" cy="1081"/>
            </a:xfrm>
          </p:grpSpPr>
          <p:sp>
            <p:nvSpPr>
              <p:cNvPr id="3103" name="Freeform 31"/>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en-US"/>
              </a:p>
            </p:txBody>
          </p:sp>
          <p:sp>
            <p:nvSpPr>
              <p:cNvPr id="3104" name="Freeform 32"/>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en-US"/>
              </a:p>
            </p:txBody>
          </p:sp>
          <p:sp>
            <p:nvSpPr>
              <p:cNvPr id="3105" name="Freeform 33"/>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en-US"/>
              </a:p>
            </p:txBody>
          </p:sp>
          <p:sp>
            <p:nvSpPr>
              <p:cNvPr id="3106" name="Freeform 34"/>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en-US"/>
              </a:p>
            </p:txBody>
          </p:sp>
          <p:sp>
            <p:nvSpPr>
              <p:cNvPr id="3107" name="Freeform 35"/>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en-US"/>
              </a:p>
            </p:txBody>
          </p:sp>
        </p:grpSp>
      </p:grpSp>
      <p:grpSp>
        <p:nvGrpSpPr>
          <p:cNvPr id="3131" name="Group 59"/>
          <p:cNvGrpSpPr>
            <a:grpSpLocks/>
          </p:cNvGrpSpPr>
          <p:nvPr/>
        </p:nvGrpSpPr>
        <p:grpSpPr bwMode="auto">
          <a:xfrm>
            <a:off x="7915275" y="4368800"/>
            <a:ext cx="742950" cy="1058863"/>
            <a:chOff x="4986" y="2752"/>
            <a:chExt cx="468" cy="667"/>
          </a:xfrm>
        </p:grpSpPr>
        <p:sp>
          <p:nvSpPr>
            <p:cNvPr id="3109" name="Freeform 37"/>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en-US"/>
            </a:p>
          </p:txBody>
        </p:sp>
        <p:sp>
          <p:nvSpPr>
            <p:cNvPr id="3110" name="Freeform 38"/>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endParaRPr lang="en-US"/>
            </a:p>
          </p:txBody>
        </p:sp>
        <p:sp>
          <p:nvSpPr>
            <p:cNvPr id="3111" name="Freeform 39"/>
            <p:cNvSpPr>
              <a:spLocks/>
            </p:cNvSpPr>
            <p:nvPr userDrawn="1"/>
          </p:nvSpPr>
          <p:spPr bwMode="auto">
            <a:xfrm rot="7320404">
              <a:off x="5000" y="2912"/>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en-US"/>
            </a:p>
          </p:txBody>
        </p:sp>
        <p:grpSp>
          <p:nvGrpSpPr>
            <p:cNvPr id="3130" name="Group 58"/>
            <p:cNvGrpSpPr>
              <a:grpSpLocks/>
            </p:cNvGrpSpPr>
            <p:nvPr userDrawn="1"/>
          </p:nvGrpSpPr>
          <p:grpSpPr bwMode="auto">
            <a:xfrm>
              <a:off x="4986" y="2752"/>
              <a:ext cx="468" cy="667"/>
              <a:chOff x="4986" y="2752"/>
              <a:chExt cx="468" cy="667"/>
            </a:xfrm>
          </p:grpSpPr>
          <p:sp>
            <p:nvSpPr>
              <p:cNvPr id="3112" name="Freeform 40"/>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en-US"/>
              </a:p>
            </p:txBody>
          </p:sp>
          <p:sp>
            <p:nvSpPr>
              <p:cNvPr id="3113" name="Freeform 41"/>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en-US"/>
              </a:p>
            </p:txBody>
          </p:sp>
          <p:sp>
            <p:nvSpPr>
              <p:cNvPr id="3114" name="Freeform 42"/>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en-US"/>
              </a:p>
            </p:txBody>
          </p:sp>
          <p:sp>
            <p:nvSpPr>
              <p:cNvPr id="3115" name="Freeform 43"/>
              <p:cNvSpPr>
                <a:spLocks/>
              </p:cNvSpPr>
              <p:nvPr userDrawn="1"/>
            </p:nvSpPr>
            <p:spPr bwMode="auto">
              <a:xfrm rot="7320404">
                <a:off x="5363" y="2874"/>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en-US"/>
              </a:p>
            </p:txBody>
          </p:sp>
          <p:sp>
            <p:nvSpPr>
              <p:cNvPr id="3116" name="Freeform 44"/>
              <p:cNvSpPr>
                <a:spLocks/>
              </p:cNvSpPr>
              <p:nvPr userDrawn="1"/>
            </p:nvSpPr>
            <p:spPr bwMode="auto">
              <a:xfrm rot="7320404">
                <a:off x="5136"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en-US"/>
              </a:p>
            </p:txBody>
          </p:sp>
        </p:grpSp>
      </p:grpSp>
      <p:sp>
        <p:nvSpPr>
          <p:cNvPr id="3117" name="Freeform 45"/>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endParaRPr lang="en-US"/>
          </a:p>
        </p:txBody>
      </p:sp>
      <p:sp>
        <p:nvSpPr>
          <p:cNvPr id="3121" name="Freeform 4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ppt_x</p:attrName>
                                        </p:attrNameLst>
                                      </p:cBhvr>
                                      <p:tavLst>
                                        <p:tav tm="0">
                                          <p:val>
                                            <p:strVal val="#ppt_x-.2"/>
                                          </p:val>
                                        </p:tav>
                                        <p:tav tm="100000">
                                          <p:val>
                                            <p:strVal val="#ppt_x"/>
                                          </p:val>
                                        </p:tav>
                                      </p:tavLst>
                                    </p:anim>
                                    <p:anim calcmode="lin" valueType="num">
                                      <p:cBhvr>
                                        <p:cTn id="8" dur="1000" fill="hold"/>
                                        <p:tgtEl>
                                          <p:spTgt spid="30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4"/>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075">
                                            <p:txEl>
                                              <p:pRg st="0" end="0"/>
                                            </p:txEl>
                                          </p:spTgt>
                                        </p:tgtEl>
                                        <p:attrNameLst>
                                          <p:attrName>style.visibility</p:attrName>
                                        </p:attrNameLst>
                                      </p:cBhvr>
                                      <p:to>
                                        <p:strVal val="visible"/>
                                      </p:to>
                                    </p:set>
                                    <p:animEffect transition="in" filter="fade">
                                      <p:cBhvr>
                                        <p:cTn id="14" dur="500"/>
                                        <p:tgtEl>
                                          <p:spTgt spid="3075">
                                            <p:txEl>
                                              <p:pRg st="0" end="0"/>
                                            </p:txEl>
                                          </p:spTgt>
                                        </p:tgtEl>
                                      </p:cBhvr>
                                    </p:animEffect>
                                    <p:anim calcmode="lin" valueType="num">
                                      <p:cBhvr>
                                        <p:cTn id="15"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075">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tmplLst>
          <p:tmpl lvl="1">
            <p:tnLst>
              <p:par>
                <p:cTn presetID="44" presetClass="entr" presetSubtype="0" fill="hold" nodeType="clickEffect">
                  <p:stCondLst>
                    <p:cond delay="0"/>
                  </p:stCondLst>
                  <p:childTnLst>
                    <p:set>
                      <p:cBhvr>
                        <p:cTn dur="1"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841AF30-6500-40BA-9E0A-C4B7625BD85C}" type="slidenum">
              <a:rPr lang="en-US"/>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231740C-9B9F-4197-B75A-770496FC0284}" type="slidenum">
              <a:rPr lang="en-US"/>
              <a:pPr/>
              <a:t>‹#›</a:t>
            </a:fld>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8226425"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5613" y="1598613"/>
            <a:ext cx="4037012" cy="44973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598613"/>
            <a:ext cx="4037013" cy="44973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5613" y="6242050"/>
            <a:ext cx="2130425" cy="474663"/>
          </a:xfrm>
        </p:spPr>
        <p:txBody>
          <a:bodyPr/>
          <a:lstStyle>
            <a:lvl1pPr>
              <a:defRPr/>
            </a:lvl1pPr>
          </a:lstStyle>
          <a:p>
            <a:endParaRPr lang="en-US"/>
          </a:p>
        </p:txBody>
      </p:sp>
      <p:sp>
        <p:nvSpPr>
          <p:cNvPr id="6" name="Footer Placeholder 5"/>
          <p:cNvSpPr>
            <a:spLocks noGrp="1"/>
          </p:cNvSpPr>
          <p:nvPr>
            <p:ph type="ftr" sz="quarter" idx="11"/>
          </p:nvPr>
        </p:nvSpPr>
        <p:spPr>
          <a:xfrm>
            <a:off x="3124200" y="6242050"/>
            <a:ext cx="2895600" cy="474663"/>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2050"/>
            <a:ext cx="2130425" cy="474663"/>
          </a:xfrm>
        </p:spPr>
        <p:txBody>
          <a:bodyPr/>
          <a:lstStyle>
            <a:lvl1pPr>
              <a:defRPr/>
            </a:lvl1pPr>
          </a:lstStyle>
          <a:p>
            <a:fld id="{C6DDEEA0-BD4A-4371-9DC4-F7F4EE1C6019}"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9373B7-0376-4C13-B7D4-6798B9365AC5}"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1E08C37-342C-4CEC-B81A-CD6A7E1EDACF}" type="slidenum">
              <a:rPr lang="en-US"/>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B6AC080-F1F6-489B-9291-7D96280F60A1}" type="slidenum">
              <a:rPr lang="en-US"/>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DEF4C21-65D4-460B-BDE1-4A1A64DDE2DB}" type="slidenum">
              <a:rPr lang="en-US"/>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E01D59B-5A10-48C4-9A09-03C83BFCFFD5}" type="slidenum">
              <a:rPr lang="en-US"/>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A7E39E6-4795-48E7-A4D8-3E720C4AA26B}" type="slidenum">
              <a:rPr lang="en-US"/>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6D66A2B-7630-401D-A9B0-EBFFBE39E62C}" type="slidenum">
              <a:rPr lang="en-US"/>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9845A7E-300C-4217-B526-0362A565156D}" type="slidenum">
              <a:rPr lang="en-US"/>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0B29FAB-60FA-4BA5-98AD-8693D4D3D019}" type="slidenum">
              <a:rPr lang="en-US"/>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 name="Freeform 24"/>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endParaRPr lang="en-US"/>
          </a:p>
        </p:txBody>
      </p:sp>
      <p:sp>
        <p:nvSpPr>
          <p:cNvPr id="1026" name="Rectangle 2"/>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400"/>
            </a:lvl1pPr>
          </a:lstStyle>
          <a:p>
            <a:endParaRPr lang="en-US"/>
          </a:p>
        </p:txBody>
      </p:sp>
      <p:sp>
        <p:nvSpPr>
          <p:cNvPr id="1029" name="Rectangle 5"/>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1030" name="Rectangle 6"/>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lvl1pPr>
          </a:lstStyle>
          <a:p>
            <a:fld id="{7E9373B7-0376-4C13-B7D4-6798B9365AC5}" type="slidenum">
              <a:rPr lang="en-US"/>
              <a:pPr/>
              <a:t>‹#›</a:t>
            </a:fld>
            <a:endParaRPr lang="en-US"/>
          </a:p>
        </p:txBody>
      </p:sp>
      <p:sp>
        <p:nvSpPr>
          <p:cNvPr id="1051" name="Freeform 27"/>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endParaRPr lang="en-US"/>
          </a:p>
        </p:txBody>
      </p:sp>
      <p:sp>
        <p:nvSpPr>
          <p:cNvPr id="1053" name="Freeform 2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endParaRPr lang="en-US"/>
          </a:p>
        </p:txBody>
      </p:sp>
      <p:grpSp>
        <p:nvGrpSpPr>
          <p:cNvPr id="1166" name="Group 142"/>
          <p:cNvGrpSpPr>
            <a:grpSpLocks/>
          </p:cNvGrpSpPr>
          <p:nvPr/>
        </p:nvGrpSpPr>
        <p:grpSpPr bwMode="auto">
          <a:xfrm>
            <a:off x="7938" y="5540375"/>
            <a:ext cx="1784350" cy="1246188"/>
            <a:chOff x="5" y="3490"/>
            <a:chExt cx="1124" cy="785"/>
          </a:xfrm>
        </p:grpSpPr>
        <p:sp>
          <p:nvSpPr>
            <p:cNvPr id="1046" name="Freeform 22"/>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endParaRPr lang="en-US"/>
            </a:p>
          </p:txBody>
        </p:sp>
        <p:sp>
          <p:nvSpPr>
            <p:cNvPr id="1047" name="Freeform 23"/>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endParaRPr lang="en-US"/>
            </a:p>
          </p:txBody>
        </p:sp>
        <p:sp>
          <p:nvSpPr>
            <p:cNvPr id="1049" name="Freeform 25"/>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en-US"/>
            </a:p>
          </p:txBody>
        </p:sp>
        <p:sp>
          <p:nvSpPr>
            <p:cNvPr id="1050" name="Freeform 26"/>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en-US"/>
            </a:p>
          </p:txBody>
        </p:sp>
        <p:sp>
          <p:nvSpPr>
            <p:cNvPr id="1057" name="Freeform 33"/>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endParaRPr lang="en-US"/>
            </a:p>
          </p:txBody>
        </p:sp>
        <p:sp>
          <p:nvSpPr>
            <p:cNvPr id="1058" name="Freeform 34"/>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endParaRPr lang="en-US"/>
            </a:p>
          </p:txBody>
        </p:sp>
        <p:sp>
          <p:nvSpPr>
            <p:cNvPr id="1059" name="Freeform 35"/>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endParaRPr lang="en-US"/>
            </a:p>
          </p:txBody>
        </p:sp>
        <p:sp>
          <p:nvSpPr>
            <p:cNvPr id="1060" name="Freeform 36"/>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endParaRPr lang="en-US"/>
            </a:p>
          </p:txBody>
        </p:sp>
        <p:sp>
          <p:nvSpPr>
            <p:cNvPr id="1061" name="Freeform 37"/>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endParaRPr lang="en-US"/>
            </a:p>
          </p:txBody>
        </p:sp>
        <p:grpSp>
          <p:nvGrpSpPr>
            <p:cNvPr id="1161" name="Group 137"/>
            <p:cNvGrpSpPr>
              <a:grpSpLocks/>
            </p:cNvGrpSpPr>
            <p:nvPr userDrawn="1"/>
          </p:nvGrpSpPr>
          <p:grpSpPr bwMode="auto">
            <a:xfrm>
              <a:off x="5" y="3490"/>
              <a:ext cx="1124" cy="780"/>
              <a:chOff x="5" y="3490"/>
              <a:chExt cx="1124" cy="780"/>
            </a:xfrm>
          </p:grpSpPr>
          <p:grpSp>
            <p:nvGrpSpPr>
              <p:cNvPr id="1152" name="Group 128"/>
              <p:cNvGrpSpPr>
                <a:grpSpLocks/>
              </p:cNvGrpSpPr>
              <p:nvPr userDrawn="1"/>
            </p:nvGrpSpPr>
            <p:grpSpPr bwMode="auto">
              <a:xfrm>
                <a:off x="499" y="3562"/>
                <a:ext cx="548" cy="708"/>
                <a:chOff x="499" y="3562"/>
                <a:chExt cx="548" cy="708"/>
              </a:xfrm>
            </p:grpSpPr>
            <p:sp>
              <p:nvSpPr>
                <p:cNvPr id="1073" name="Freeform 49"/>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endParaRPr lang="en-US"/>
                </a:p>
              </p:txBody>
            </p:sp>
            <p:sp>
              <p:nvSpPr>
                <p:cNvPr id="1077" name="Freeform 5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endParaRPr lang="en-US"/>
                </a:p>
              </p:txBody>
            </p:sp>
            <p:sp>
              <p:nvSpPr>
                <p:cNvPr id="1080" name="Freeform 56"/>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endParaRPr lang="en-US"/>
                </a:p>
              </p:txBody>
            </p:sp>
          </p:grpSp>
          <p:sp>
            <p:nvSpPr>
              <p:cNvPr id="1070" name="Freeform 46"/>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en-US"/>
              </a:p>
            </p:txBody>
          </p:sp>
          <p:sp>
            <p:nvSpPr>
              <p:cNvPr id="1074" name="Freeform 50"/>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en-US"/>
              </a:p>
            </p:txBody>
          </p:sp>
          <p:sp>
            <p:nvSpPr>
              <p:cNvPr id="1075" name="Freeform 51"/>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endParaRPr lang="en-US"/>
              </a:p>
            </p:txBody>
          </p:sp>
          <p:grpSp>
            <p:nvGrpSpPr>
              <p:cNvPr id="1150" name="Group 126"/>
              <p:cNvGrpSpPr>
                <a:grpSpLocks/>
              </p:cNvGrpSpPr>
              <p:nvPr userDrawn="1"/>
            </p:nvGrpSpPr>
            <p:grpSpPr bwMode="auto">
              <a:xfrm>
                <a:off x="5" y="3490"/>
                <a:ext cx="1124" cy="678"/>
                <a:chOff x="5" y="3490"/>
                <a:chExt cx="1124" cy="678"/>
              </a:xfrm>
            </p:grpSpPr>
            <p:sp>
              <p:nvSpPr>
                <p:cNvPr id="1056" name="Freeform 32"/>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en-US"/>
                </a:p>
              </p:txBody>
            </p:sp>
            <p:sp>
              <p:nvSpPr>
                <p:cNvPr id="1069" name="Freeform 45"/>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en-US"/>
                </a:p>
              </p:txBody>
            </p:sp>
            <p:sp>
              <p:nvSpPr>
                <p:cNvPr id="1071" name="Freeform 47"/>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en-US"/>
                </a:p>
              </p:txBody>
            </p:sp>
            <p:sp>
              <p:nvSpPr>
                <p:cNvPr id="1072" name="Freeform 48"/>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endParaRPr lang="en-US"/>
                </a:p>
              </p:txBody>
            </p:sp>
            <p:sp>
              <p:nvSpPr>
                <p:cNvPr id="1076" name="Freeform 52"/>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endParaRPr lang="en-US"/>
                </a:p>
              </p:txBody>
            </p:sp>
            <p:sp>
              <p:nvSpPr>
                <p:cNvPr id="1078" name="Freeform 5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endParaRPr lang="en-US"/>
                </a:p>
              </p:txBody>
            </p:sp>
            <p:sp>
              <p:nvSpPr>
                <p:cNvPr id="1079" name="Freeform 5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endParaRPr lang="en-US"/>
                </a:p>
              </p:txBody>
            </p:sp>
            <p:sp>
              <p:nvSpPr>
                <p:cNvPr id="1081" name="Freeform 57"/>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endParaRPr lang="en-US"/>
                </a:p>
              </p:txBody>
            </p:sp>
          </p:grpSp>
        </p:grpSp>
      </p:grpSp>
      <p:grpSp>
        <p:nvGrpSpPr>
          <p:cNvPr id="1160" name="Group 136"/>
          <p:cNvGrpSpPr>
            <a:grpSpLocks/>
          </p:cNvGrpSpPr>
          <p:nvPr/>
        </p:nvGrpSpPr>
        <p:grpSpPr bwMode="auto">
          <a:xfrm>
            <a:off x="8680450" y="2116138"/>
            <a:ext cx="385763" cy="4308475"/>
            <a:chOff x="5468" y="1333"/>
            <a:chExt cx="243" cy="2714"/>
          </a:xfrm>
        </p:grpSpPr>
        <p:sp>
          <p:nvSpPr>
            <p:cNvPr id="1052" name="Freeform 2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en-US"/>
            </a:p>
          </p:txBody>
        </p:sp>
        <p:sp>
          <p:nvSpPr>
            <p:cNvPr id="1083" name="Freeform 5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en-US"/>
            </a:p>
          </p:txBody>
        </p:sp>
      </p:grpSp>
      <p:grpSp>
        <p:nvGrpSpPr>
          <p:cNvPr id="1165" name="Group 141"/>
          <p:cNvGrpSpPr>
            <a:grpSpLocks/>
          </p:cNvGrpSpPr>
          <p:nvPr/>
        </p:nvGrpSpPr>
        <p:grpSpPr bwMode="auto">
          <a:xfrm>
            <a:off x="7318375" y="90488"/>
            <a:ext cx="2133600" cy="1911350"/>
            <a:chOff x="4610" y="57"/>
            <a:chExt cx="1344" cy="1204"/>
          </a:xfrm>
        </p:grpSpPr>
        <p:grpSp>
          <p:nvGrpSpPr>
            <p:cNvPr id="1156" name="Group 132"/>
            <p:cNvGrpSpPr>
              <a:grpSpLocks/>
            </p:cNvGrpSpPr>
            <p:nvPr userDrawn="1"/>
          </p:nvGrpSpPr>
          <p:grpSpPr bwMode="auto">
            <a:xfrm>
              <a:off x="4610" y="57"/>
              <a:ext cx="1344" cy="1204"/>
              <a:chOff x="4610" y="57"/>
              <a:chExt cx="1344" cy="1204"/>
            </a:xfrm>
          </p:grpSpPr>
          <p:sp>
            <p:nvSpPr>
              <p:cNvPr id="1054" name="Freeform 30"/>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endParaRPr lang="en-US"/>
              </a:p>
            </p:txBody>
          </p:sp>
          <p:grpSp>
            <p:nvGrpSpPr>
              <p:cNvPr id="1155" name="Group 131"/>
              <p:cNvGrpSpPr>
                <a:grpSpLocks/>
              </p:cNvGrpSpPr>
              <p:nvPr userDrawn="1"/>
            </p:nvGrpSpPr>
            <p:grpSpPr bwMode="auto">
              <a:xfrm>
                <a:off x="4610" y="57"/>
                <a:ext cx="1344" cy="985"/>
                <a:chOff x="4610" y="57"/>
                <a:chExt cx="1344" cy="985"/>
              </a:xfrm>
            </p:grpSpPr>
            <p:sp>
              <p:nvSpPr>
                <p:cNvPr id="1055" name="Freeform 31"/>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endParaRPr lang="en-US"/>
                </a:p>
              </p:txBody>
            </p:sp>
            <p:sp>
              <p:nvSpPr>
                <p:cNvPr id="1062" name="Freeform 38"/>
                <p:cNvSpPr>
                  <a:spLocks/>
                </p:cNvSpPr>
                <p:nvPr userDrawn="1"/>
              </p:nvSpPr>
              <p:spPr bwMode="auto">
                <a:xfrm rot="-3172564">
                  <a:off x="5048" y="332"/>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endParaRPr lang="en-US"/>
                </a:p>
              </p:txBody>
            </p:sp>
            <p:sp>
              <p:nvSpPr>
                <p:cNvPr id="1063" name="Freeform 39"/>
                <p:cNvSpPr>
                  <a:spLocks/>
                </p:cNvSpPr>
                <p:nvPr userDrawn="1"/>
              </p:nvSpPr>
              <p:spPr bwMode="auto">
                <a:xfrm rot="-3172564">
                  <a:off x="4858" y="182"/>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endParaRPr lang="en-US"/>
                </a:p>
              </p:txBody>
            </p:sp>
            <p:sp>
              <p:nvSpPr>
                <p:cNvPr id="1064" name="Freeform 40"/>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endParaRPr lang="en-US"/>
                </a:p>
              </p:txBody>
            </p:sp>
            <p:sp>
              <p:nvSpPr>
                <p:cNvPr id="1065" name="Freeform 41"/>
                <p:cNvSpPr>
                  <a:spLocks/>
                </p:cNvSpPr>
                <p:nvPr userDrawn="1"/>
              </p:nvSpPr>
              <p:spPr bwMode="auto">
                <a:xfrm rot="-3172564">
                  <a:off x="5297" y="897"/>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endParaRPr lang="en-US"/>
                </a:p>
              </p:txBody>
            </p:sp>
            <p:sp>
              <p:nvSpPr>
                <p:cNvPr id="1066" name="Freeform 42"/>
                <p:cNvSpPr>
                  <a:spLocks/>
                </p:cNvSpPr>
                <p:nvPr userDrawn="1"/>
              </p:nvSpPr>
              <p:spPr bwMode="auto">
                <a:xfrm rot="-3172564">
                  <a:off x="5253" y="806"/>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endParaRPr lang="en-US"/>
                </a:p>
              </p:txBody>
            </p:sp>
            <p:sp>
              <p:nvSpPr>
                <p:cNvPr id="1067" name="Freeform 43"/>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endParaRPr lang="en-US"/>
                </a:p>
              </p:txBody>
            </p:sp>
            <p:sp>
              <p:nvSpPr>
                <p:cNvPr id="1068" name="Freeform 44"/>
                <p:cNvSpPr>
                  <a:spLocks/>
                </p:cNvSpPr>
                <p:nvPr userDrawn="1"/>
              </p:nvSpPr>
              <p:spPr bwMode="auto">
                <a:xfrm rot="-3172564">
                  <a:off x="4948" y="142"/>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endParaRPr lang="en-US"/>
                </a:p>
              </p:txBody>
            </p:sp>
          </p:grpSp>
        </p:grpSp>
        <p:sp>
          <p:nvSpPr>
            <p:cNvPr id="1164" name="Line 140"/>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027">
                                            <p:txEl>
                                              <p:pRg st="0" end="0"/>
                                            </p:txEl>
                                          </p:spTgt>
                                        </p:tgtEl>
                                        <p:attrNameLst>
                                          <p:attrName>style.visibility</p:attrName>
                                        </p:attrNameLst>
                                      </p:cBhvr>
                                      <p:to>
                                        <p:strVal val="visible"/>
                                      </p:to>
                                    </p:set>
                                    <p:animEffect transition="in" filter="fade">
                                      <p:cBhvr>
                                        <p:cTn id="14" dur="500"/>
                                        <p:tgtEl>
                                          <p:spTgt spid="1027">
                                            <p:txEl>
                                              <p:pRg st="0" end="0"/>
                                            </p:txEl>
                                          </p:spTgt>
                                        </p:tgtEl>
                                      </p:cBhvr>
                                    </p:animEffect>
                                    <p:anim calcmode="lin" valueType="num">
                                      <p:cBhvr>
                                        <p:cTn id="15" dur="5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27">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1027">
                                            <p:txEl>
                                              <p:pRg st="1" end="1"/>
                                            </p:txEl>
                                          </p:spTgt>
                                        </p:tgtEl>
                                        <p:attrNameLst>
                                          <p:attrName>style.visibility</p:attrName>
                                        </p:attrNameLst>
                                      </p:cBhvr>
                                      <p:to>
                                        <p:strVal val="visible"/>
                                      </p:to>
                                    </p:set>
                                    <p:animEffect transition="in" filter="fade">
                                      <p:cBhvr>
                                        <p:cTn id="19" dur="500"/>
                                        <p:tgtEl>
                                          <p:spTgt spid="1027">
                                            <p:txEl>
                                              <p:pRg st="1" end="1"/>
                                            </p:txEl>
                                          </p:spTgt>
                                        </p:tgtEl>
                                      </p:cBhvr>
                                    </p:animEffect>
                                    <p:anim calcmode="lin" valueType="num">
                                      <p:cBhvr>
                                        <p:cTn id="20" dur="5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027">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1027">
                                            <p:txEl>
                                              <p:pRg st="2" end="2"/>
                                            </p:txEl>
                                          </p:spTgt>
                                        </p:tgtEl>
                                        <p:attrNameLst>
                                          <p:attrName>style.visibility</p:attrName>
                                        </p:attrNameLst>
                                      </p:cBhvr>
                                      <p:to>
                                        <p:strVal val="visible"/>
                                      </p:to>
                                    </p:set>
                                    <p:animEffect transition="in" filter="fade">
                                      <p:cBhvr>
                                        <p:cTn id="24" dur="500"/>
                                        <p:tgtEl>
                                          <p:spTgt spid="1027">
                                            <p:txEl>
                                              <p:pRg st="2" end="2"/>
                                            </p:txEl>
                                          </p:spTgt>
                                        </p:tgtEl>
                                      </p:cBhvr>
                                    </p:animEffect>
                                    <p:anim calcmode="lin" valueType="num">
                                      <p:cBhvr>
                                        <p:cTn id="25" dur="5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027">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1027">
                                            <p:txEl>
                                              <p:pRg st="3" end="3"/>
                                            </p:txEl>
                                          </p:spTgt>
                                        </p:tgtEl>
                                        <p:attrNameLst>
                                          <p:attrName>style.visibility</p:attrName>
                                        </p:attrNameLst>
                                      </p:cBhvr>
                                      <p:to>
                                        <p:strVal val="visible"/>
                                      </p:to>
                                    </p:set>
                                    <p:animEffect transition="in" filter="fade">
                                      <p:cBhvr>
                                        <p:cTn id="29" dur="500"/>
                                        <p:tgtEl>
                                          <p:spTgt spid="1027">
                                            <p:txEl>
                                              <p:pRg st="3" end="3"/>
                                            </p:txEl>
                                          </p:spTgt>
                                        </p:tgtEl>
                                      </p:cBhvr>
                                    </p:animEffect>
                                    <p:anim calcmode="lin" valueType="num">
                                      <p:cBhvr>
                                        <p:cTn id="30" dur="5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027">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1027">
                                            <p:txEl>
                                              <p:pRg st="4" end="4"/>
                                            </p:txEl>
                                          </p:spTgt>
                                        </p:tgtEl>
                                        <p:attrNameLst>
                                          <p:attrName>style.visibility</p:attrName>
                                        </p:attrNameLst>
                                      </p:cBhvr>
                                      <p:to>
                                        <p:strVal val="visible"/>
                                      </p:to>
                                    </p:set>
                                    <p:animEffect transition="in" filter="fade">
                                      <p:cBhvr>
                                        <p:cTn id="34" dur="500"/>
                                        <p:tgtEl>
                                          <p:spTgt spid="1027">
                                            <p:txEl>
                                              <p:pRg st="4" end="4"/>
                                            </p:txEl>
                                          </p:spTgt>
                                        </p:tgtEl>
                                      </p:cBhvr>
                                    </p:animEffect>
                                    <p:anim calcmode="lin" valueType="num">
                                      <p:cBhvr>
                                        <p:cTn id="35" dur="5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02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44"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Lst>
      </p:bldP>
    </p:bldLst>
  </p:timing>
  <p:txStyles>
    <p:titleStyle>
      <a:lvl1pPr algn="ctr" rtl="0" fontAlgn="base">
        <a:spcBef>
          <a:spcPct val="0"/>
        </a:spcBef>
        <a:spcAft>
          <a:spcPct val="0"/>
        </a:spcAft>
        <a:defRPr sz="44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itchFamily="66" charset="0"/>
        </a:defRPr>
      </a:lvl2pPr>
      <a:lvl3pPr algn="ctr" rtl="0" fontAlgn="base">
        <a:spcBef>
          <a:spcPct val="0"/>
        </a:spcBef>
        <a:spcAft>
          <a:spcPct val="0"/>
        </a:spcAft>
        <a:defRPr sz="4400">
          <a:solidFill>
            <a:schemeClr val="tx1"/>
          </a:solidFill>
          <a:latin typeface="Comic Sans MS" pitchFamily="66" charset="0"/>
        </a:defRPr>
      </a:lvl3pPr>
      <a:lvl4pPr algn="ctr" rtl="0" fontAlgn="base">
        <a:spcBef>
          <a:spcPct val="0"/>
        </a:spcBef>
        <a:spcAft>
          <a:spcPct val="0"/>
        </a:spcAft>
        <a:defRPr sz="4400">
          <a:solidFill>
            <a:schemeClr val="tx1"/>
          </a:solidFill>
          <a:latin typeface="Comic Sans MS" pitchFamily="66" charset="0"/>
        </a:defRPr>
      </a:lvl4pPr>
      <a:lvl5pPr algn="ctr" rtl="0" fontAlgn="base">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vmlDrawing" Target="../drawings/vmlDrawing3.vml"/><Relationship Id="rId5" Type="http://schemas.openxmlformats.org/officeDocument/2006/relationships/oleObject" Target="../embeddings/oleObject3.bin"/><Relationship Id="rId4"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3.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vmlDrawing" Target="../drawings/vmlDrawing4.vml"/><Relationship Id="rId5" Type="http://schemas.openxmlformats.org/officeDocument/2006/relationships/oleObject" Target="../embeddings/oleObject4.bin"/><Relationship Id="rId4"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5.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vmlDrawing" Target="../drawings/vmlDrawing5.vml"/><Relationship Id="rId5" Type="http://schemas.openxmlformats.org/officeDocument/2006/relationships/oleObject" Target="../embeddings/oleObject5.bin"/><Relationship Id="rId4"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17.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vmlDrawing" Target="../drawings/vmlDrawing6.vml"/><Relationship Id="rId5" Type="http://schemas.openxmlformats.org/officeDocument/2006/relationships/oleObject" Target="../embeddings/oleObject6.bin"/><Relationship Id="rId4"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7.xml"/></Relationships>
</file>

<file path=ppt/slides/_rels/slide21.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vmlDrawing" Target="../drawings/vmlDrawing7.vml"/><Relationship Id="rId5" Type="http://schemas.openxmlformats.org/officeDocument/2006/relationships/oleObject" Target="../embeddings/oleObject7.bin"/><Relationship Id="rId4"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vmlDrawing" Target="../drawings/vmlDrawing8.vml"/><Relationship Id="rId5" Type="http://schemas.openxmlformats.org/officeDocument/2006/relationships/oleObject" Target="../embeddings/oleObject8.bin"/><Relationship Id="rId4"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vmlDrawing" Target="../drawings/vmlDrawing9.vml"/><Relationship Id="rId5" Type="http://schemas.openxmlformats.org/officeDocument/2006/relationships/oleObject" Target="../embeddings/oleObject9.bin"/><Relationship Id="rId4"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6.xml"/></Relationships>
</file>

<file path=ppt/slides/_rels/slide27.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vmlDrawing" Target="../drawings/vmlDrawing10.vml"/><Relationship Id="rId5" Type="http://schemas.openxmlformats.org/officeDocument/2006/relationships/oleObject" Target="../embeddings/oleObject10.bin"/><Relationship Id="rId4"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vmlDrawing" Target="../drawings/vmlDrawing11.vml"/><Relationship Id="rId5" Type="http://schemas.openxmlformats.org/officeDocument/2006/relationships/oleObject" Target="../embeddings/oleObject11.bin"/><Relationship Id="rId4"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vmlDrawing" Target="../drawings/vmlDrawing12.vml"/><Relationship Id="rId5" Type="http://schemas.openxmlformats.org/officeDocument/2006/relationships/oleObject" Target="../embeddings/oleObject12.bin"/><Relationship Id="rId4"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43.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45.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4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r>
              <a:rPr lang="en-US"/>
              <a:t>What are variables?</a:t>
            </a:r>
          </a:p>
        </p:txBody>
      </p:sp>
      <p:sp>
        <p:nvSpPr>
          <p:cNvPr id="46083" name="Rectangle 3"/>
          <p:cNvSpPr>
            <a:spLocks noGrp="1" noChangeArrowheads="1"/>
          </p:cNvSpPr>
          <p:nvPr>
            <p:ph type="subTitle" idx="1"/>
          </p:nvPr>
        </p:nvSpPr>
        <p:spPr/>
        <p:txBody>
          <a:bodyPr/>
          <a:lstStyle/>
          <a:p>
            <a:r>
              <a:rPr lang="en-US"/>
              <a:t>Or what changes during experiments….</a:t>
            </a:r>
          </a:p>
        </p:txBody>
      </p:sp>
    </p:spTree>
    <p:custDataLst>
      <p:tags r:id="rId1"/>
    </p:custData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6870700" cy="1600200"/>
          </a:xfrm>
        </p:spPr>
        <p:txBody>
          <a:bodyPr/>
          <a:lstStyle/>
          <a:p>
            <a:r>
              <a:rPr lang="en-US" sz="2000" dirty="0" smtClean="0"/>
              <a:t>Students of different ages were given the same jigsaw puzzle to put together.  They were timed to see how long it took to finish the puzzle.</a:t>
            </a:r>
            <a:br>
              <a:rPr lang="en-US" sz="2000" dirty="0" smtClean="0"/>
            </a:br>
            <a:r>
              <a:rPr lang="en-US" sz="2000" dirty="0" smtClean="0"/>
              <a:t/>
            </a:r>
            <a:br>
              <a:rPr lang="en-US" sz="2000" dirty="0" smtClean="0"/>
            </a:br>
            <a:r>
              <a:rPr lang="en-US" sz="2000" dirty="0" smtClean="0">
                <a:solidFill>
                  <a:srgbClr val="FF0000"/>
                </a:solidFill>
              </a:rPr>
              <a:t>What is </a:t>
            </a:r>
            <a:r>
              <a:rPr lang="en-US" sz="2000" dirty="0" smtClean="0">
                <a:solidFill>
                  <a:srgbClr val="FF0000"/>
                </a:solidFill>
              </a:rPr>
              <a:t>a controlled variable</a:t>
            </a:r>
            <a:r>
              <a:rPr lang="en-US" sz="2000" dirty="0" smtClean="0">
                <a:solidFill>
                  <a:srgbClr val="FF0000"/>
                </a:solidFill>
              </a:rPr>
              <a:t>?</a:t>
            </a:r>
            <a:endParaRPr lang="en-US" sz="2000" dirty="0"/>
          </a:p>
        </p:txBody>
      </p:sp>
      <p:graphicFrame>
        <p:nvGraphicFramePr>
          <p:cNvPr id="4" name="TPChart"/>
          <p:cNvGraphicFramePr>
            <a:graphicFrameLocks noChangeAspect="1"/>
          </p:cNvGraphicFramePr>
          <p:nvPr/>
        </p:nvGraphicFramePr>
        <p:xfrm>
          <a:off x="4508500" y="1651000"/>
          <a:ext cx="4572000" cy="5143500"/>
        </p:xfrm>
        <a:graphic>
          <a:graphicData uri="http://schemas.openxmlformats.org/presentationml/2006/ole">
            <p:oleObj spid="_x0000_s11266" name="Chart" r:id="rId5" imgW="4571910" imgH="5143500" progId="MSGraph.Chart.8">
              <p:embed followColorScheme="full"/>
            </p:oleObj>
          </a:graphicData>
        </a:graphic>
      </p:graphicFrame>
      <p:sp>
        <p:nvSpPr>
          <p:cNvPr id="3" name="TPAnswers"/>
          <p:cNvSpPr>
            <a:spLocks noGrp="1"/>
          </p:cNvSpPr>
          <p:nvPr>
            <p:ph type="body" idx="1"/>
            <p:custDataLst>
              <p:tags r:id="rId3"/>
            </p:custDataLst>
          </p:nvPr>
        </p:nvSpPr>
        <p:spPr>
          <a:xfrm>
            <a:off x="457200" y="2438400"/>
            <a:ext cx="4114800" cy="2819400"/>
          </a:xfrm>
        </p:spPr>
        <p:txBody>
          <a:bodyPr>
            <a:noAutofit/>
          </a:bodyPr>
          <a:lstStyle/>
          <a:p>
            <a:pPr marL="514350" indent="-514350">
              <a:spcAft>
                <a:spcPts val="1200"/>
              </a:spcAft>
              <a:buAutoNum type="arabicPeriod"/>
            </a:pPr>
            <a:r>
              <a:rPr lang="en-US" sz="2800" dirty="0" smtClean="0"/>
              <a:t>Same Jigsaw Puzzle</a:t>
            </a:r>
          </a:p>
          <a:p>
            <a:pPr marL="514350" indent="-514350">
              <a:spcAft>
                <a:spcPts val="1200"/>
              </a:spcAft>
              <a:buAutoNum type="arabicPeriod"/>
            </a:pPr>
            <a:r>
              <a:rPr lang="en-US" sz="2800" dirty="0" smtClean="0"/>
              <a:t>Different Ages</a:t>
            </a:r>
          </a:p>
          <a:p>
            <a:pPr marL="514350" indent="-514350">
              <a:spcAft>
                <a:spcPts val="1200"/>
              </a:spcAft>
              <a:buAutoNum type="arabicPeriod"/>
            </a:pPr>
            <a:r>
              <a:rPr lang="en-US" sz="2800" dirty="0" smtClean="0"/>
              <a:t>Time it took to put the puzzle together.</a:t>
            </a:r>
            <a:endParaRPr lang="en-US" sz="2800" dirty="0"/>
          </a:p>
        </p:txBody>
      </p:sp>
    </p:spTree>
    <p:custDataLst>
      <p:tags r:id="rId2"/>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4"/>
          <p:cNvSpPr>
            <a:spLocks noGrp="1" noChangeArrowheads="1"/>
          </p:cNvSpPr>
          <p:nvPr>
            <p:ph type="title"/>
          </p:nvPr>
        </p:nvSpPr>
        <p:spPr/>
        <p:txBody>
          <a:bodyPr/>
          <a:lstStyle/>
          <a:p>
            <a:r>
              <a:rPr lang="en-US"/>
              <a:t>What was a controlled variable?</a:t>
            </a:r>
          </a:p>
        </p:txBody>
      </p:sp>
      <p:sp>
        <p:nvSpPr>
          <p:cNvPr id="77829" name="Rectangle 5"/>
          <p:cNvSpPr>
            <a:spLocks noGrp="1" noChangeArrowheads="1"/>
          </p:cNvSpPr>
          <p:nvPr>
            <p:ph type="body" idx="1"/>
          </p:nvPr>
        </p:nvSpPr>
        <p:spPr/>
        <p:txBody>
          <a:bodyPr/>
          <a:lstStyle/>
          <a:p>
            <a:pPr>
              <a:lnSpc>
                <a:spcPct val="90000"/>
              </a:lnSpc>
            </a:pPr>
            <a:r>
              <a:rPr lang="en-US" sz="4000" dirty="0"/>
              <a:t>Same puzzle</a:t>
            </a:r>
          </a:p>
          <a:p>
            <a:pPr lvl="1">
              <a:lnSpc>
                <a:spcPct val="90000"/>
              </a:lnSpc>
            </a:pPr>
            <a:r>
              <a:rPr lang="en-US" sz="3600" dirty="0"/>
              <a:t>All of the participants were tested with the same puzzle.</a:t>
            </a:r>
          </a:p>
          <a:p>
            <a:pPr lvl="1">
              <a:lnSpc>
                <a:spcPct val="90000"/>
              </a:lnSpc>
            </a:pPr>
            <a:r>
              <a:rPr lang="en-US" sz="3600" dirty="0"/>
              <a:t>It would not have been a fair test if some had an easy 30 piece puzzle and some had a harder 500 piece puzzle.</a:t>
            </a:r>
          </a:p>
          <a:p>
            <a:pPr>
              <a:lnSpc>
                <a:spcPct val="90000"/>
              </a:lnSpc>
            </a:pPr>
            <a:endParaRPr lang="en-US" sz="2800" dirty="0"/>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7829">
                                            <p:txEl>
                                              <p:pRg st="0" end="0"/>
                                            </p:txEl>
                                          </p:spTgt>
                                        </p:tgtEl>
                                        <p:attrNameLst>
                                          <p:attrName>style.visibility</p:attrName>
                                        </p:attrNameLst>
                                      </p:cBhvr>
                                      <p:to>
                                        <p:strVal val="visible"/>
                                      </p:to>
                                    </p:set>
                                    <p:anim calcmode="lin" valueType="num">
                                      <p:cBhvr additive="base">
                                        <p:cTn id="7" dur="500" fill="hold"/>
                                        <p:tgtEl>
                                          <p:spTgt spid="7782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782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7829">
                                            <p:txEl>
                                              <p:pRg st="1" end="1"/>
                                            </p:txEl>
                                          </p:spTgt>
                                        </p:tgtEl>
                                        <p:attrNameLst>
                                          <p:attrName>style.visibility</p:attrName>
                                        </p:attrNameLst>
                                      </p:cBhvr>
                                      <p:to>
                                        <p:strVal val="visible"/>
                                      </p:to>
                                    </p:set>
                                    <p:anim calcmode="lin" valueType="num">
                                      <p:cBhvr additive="base">
                                        <p:cTn id="11" dur="500" fill="hold"/>
                                        <p:tgtEl>
                                          <p:spTgt spid="7782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782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7829">
                                            <p:txEl>
                                              <p:pRg st="2" end="2"/>
                                            </p:txEl>
                                          </p:spTgt>
                                        </p:tgtEl>
                                        <p:attrNameLst>
                                          <p:attrName>style.visibility</p:attrName>
                                        </p:attrNameLst>
                                      </p:cBhvr>
                                      <p:to>
                                        <p:strVal val="visible"/>
                                      </p:to>
                                    </p:set>
                                    <p:anim calcmode="lin" valueType="num">
                                      <p:cBhvr additive="base">
                                        <p:cTn id="15" dur="500" fill="hold"/>
                                        <p:tgtEl>
                                          <p:spTgt spid="7782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782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4"/>
          <p:cNvSpPr>
            <a:spLocks noGrp="1" noChangeArrowheads="1"/>
          </p:cNvSpPr>
          <p:nvPr>
            <p:ph type="ctrTitle"/>
          </p:nvPr>
        </p:nvSpPr>
        <p:spPr/>
        <p:txBody>
          <a:bodyPr/>
          <a:lstStyle/>
          <a:p>
            <a:r>
              <a:rPr lang="en-US"/>
              <a:t>Another example:</a:t>
            </a:r>
          </a:p>
        </p:txBody>
      </p:sp>
    </p:spTree>
    <p:custDataLst>
      <p:tags r:id="rId1"/>
    </p:custData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04800" y="274637"/>
            <a:ext cx="7543800" cy="1600200"/>
          </a:xfrm>
        </p:spPr>
        <p:txBody>
          <a:bodyPr/>
          <a:lstStyle/>
          <a:p>
            <a:r>
              <a:rPr lang="en-US" sz="1800" dirty="0" smtClean="0"/>
              <a:t>An investigation was done with an electromagnetic system made from a battery and wire wrapped around a nail.  Different sizes of nails were used.  The number of paper clips the electromagnet could pick up was measured.</a:t>
            </a:r>
            <a:br>
              <a:rPr lang="en-US" sz="1800" dirty="0" smtClean="0"/>
            </a:br>
            <a:r>
              <a:rPr lang="en-US" sz="1800" dirty="0" smtClean="0">
                <a:solidFill>
                  <a:srgbClr val="FF0000"/>
                </a:solidFill>
              </a:rPr>
              <a:t>What is the independent variable?</a:t>
            </a:r>
            <a:endParaRPr lang="en-US" sz="1800" dirty="0">
              <a:solidFill>
                <a:srgbClr val="FF0000"/>
              </a:solidFill>
            </a:endParaRPr>
          </a:p>
        </p:txBody>
      </p:sp>
      <p:graphicFrame>
        <p:nvGraphicFramePr>
          <p:cNvPr id="4" name="TPChart"/>
          <p:cNvGraphicFramePr>
            <a:graphicFrameLocks noChangeAspect="1"/>
          </p:cNvGraphicFramePr>
          <p:nvPr/>
        </p:nvGraphicFramePr>
        <p:xfrm>
          <a:off x="4508500" y="1651000"/>
          <a:ext cx="4572000" cy="5143500"/>
        </p:xfrm>
        <a:graphic>
          <a:graphicData uri="http://schemas.openxmlformats.org/presentationml/2006/ole">
            <p:oleObj spid="_x0000_s12290" name="Chart" r:id="rId5" imgW="4571910" imgH="5143500" progId="MSGraph.Chart.8">
              <p:embed followColorScheme="full"/>
            </p:oleObj>
          </a:graphicData>
        </a:graphic>
      </p:graphicFrame>
      <p:sp>
        <p:nvSpPr>
          <p:cNvPr id="3" name="TPAnswers"/>
          <p:cNvSpPr>
            <a:spLocks noGrp="1"/>
          </p:cNvSpPr>
          <p:nvPr>
            <p:ph type="body" idx="1"/>
            <p:custDataLst>
              <p:tags r:id="rId3"/>
            </p:custDataLst>
          </p:nvPr>
        </p:nvSpPr>
        <p:spPr>
          <a:xfrm>
            <a:off x="609600" y="2743200"/>
            <a:ext cx="4114800" cy="3276600"/>
          </a:xfrm>
        </p:spPr>
        <p:txBody>
          <a:bodyPr>
            <a:noAutofit/>
          </a:bodyPr>
          <a:lstStyle/>
          <a:p>
            <a:pPr marL="514350" indent="-514350">
              <a:spcAft>
                <a:spcPts val="0"/>
              </a:spcAft>
              <a:buAutoNum type="arabicPeriod"/>
            </a:pPr>
            <a:r>
              <a:rPr lang="en-US" dirty="0" smtClean="0"/>
              <a:t>Number of paper clips picked up</a:t>
            </a:r>
          </a:p>
          <a:p>
            <a:pPr marL="514350" indent="-514350">
              <a:spcAft>
                <a:spcPts val="0"/>
              </a:spcAft>
              <a:buAutoNum type="arabicPeriod"/>
            </a:pPr>
            <a:r>
              <a:rPr lang="en-US" dirty="0" smtClean="0"/>
              <a:t>Size of nails</a:t>
            </a:r>
          </a:p>
          <a:p>
            <a:pPr marL="514350" indent="-514350">
              <a:spcAft>
                <a:spcPts val="0"/>
              </a:spcAft>
              <a:buAutoNum type="arabicPeriod"/>
            </a:pPr>
            <a:r>
              <a:rPr lang="en-US" dirty="0" smtClean="0"/>
              <a:t>Type of nail</a:t>
            </a:r>
            <a:endParaRPr lang="en-US" dirty="0"/>
          </a:p>
        </p:txBody>
      </p:sp>
    </p:spTree>
    <p:custDataLst>
      <p:tags r:id="rId2"/>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Independent variable:</a:t>
            </a:r>
          </a:p>
        </p:txBody>
      </p:sp>
      <p:sp>
        <p:nvSpPr>
          <p:cNvPr id="82947" name="Rectangle 3"/>
          <p:cNvSpPr>
            <a:spLocks noGrp="1" noChangeArrowheads="1"/>
          </p:cNvSpPr>
          <p:nvPr>
            <p:ph type="body" idx="1"/>
          </p:nvPr>
        </p:nvSpPr>
        <p:spPr/>
        <p:txBody>
          <a:bodyPr/>
          <a:lstStyle/>
          <a:p>
            <a:r>
              <a:rPr lang="en-US" sz="4400"/>
              <a:t>Sizes of nails</a:t>
            </a:r>
          </a:p>
          <a:p>
            <a:pPr lvl="1"/>
            <a:r>
              <a:rPr lang="en-US" sz="4000"/>
              <a:t>These were changed by the scientist</a:t>
            </a:r>
          </a:p>
          <a:p>
            <a:endParaRPr lang="en-US"/>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 calcmode="lin" valueType="num">
                                      <p:cBhvr additive="base">
                                        <p:cTn id="7" dur="500" fill="hold"/>
                                        <p:tgtEl>
                                          <p:spTgt spid="829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294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2947">
                                            <p:txEl>
                                              <p:pRg st="1" end="1"/>
                                            </p:txEl>
                                          </p:spTgt>
                                        </p:tgtEl>
                                        <p:attrNameLst>
                                          <p:attrName>style.visibility</p:attrName>
                                        </p:attrNameLst>
                                      </p:cBhvr>
                                      <p:to>
                                        <p:strVal val="visible"/>
                                      </p:to>
                                    </p:set>
                                    <p:anim calcmode="lin" valueType="num">
                                      <p:cBhvr additive="base">
                                        <p:cTn id="11" dur="500" fill="hold"/>
                                        <p:tgtEl>
                                          <p:spTgt spid="8294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294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04800" y="274637"/>
            <a:ext cx="7543800" cy="1600200"/>
          </a:xfrm>
        </p:spPr>
        <p:txBody>
          <a:bodyPr/>
          <a:lstStyle/>
          <a:p>
            <a:r>
              <a:rPr lang="en-US" sz="1800" dirty="0" smtClean="0"/>
              <a:t>An investigation was done with an electromagnetic system made from a battery and wire wrapped around a nail.  Different sizes of nails were used.  The number of paper clips the electromagnet could pick up was measured.</a:t>
            </a:r>
            <a:br>
              <a:rPr lang="en-US" sz="1800" dirty="0" smtClean="0"/>
            </a:br>
            <a:r>
              <a:rPr lang="en-US" sz="1800" dirty="0" smtClean="0">
                <a:solidFill>
                  <a:srgbClr val="FF0000"/>
                </a:solidFill>
              </a:rPr>
              <a:t>What is the </a:t>
            </a:r>
            <a:r>
              <a:rPr lang="en-US" sz="1800" dirty="0" smtClean="0">
                <a:solidFill>
                  <a:srgbClr val="FF0000"/>
                </a:solidFill>
              </a:rPr>
              <a:t>dependent </a:t>
            </a:r>
            <a:r>
              <a:rPr lang="en-US" sz="1800" dirty="0" smtClean="0">
                <a:solidFill>
                  <a:srgbClr val="FF0000"/>
                </a:solidFill>
              </a:rPr>
              <a:t>variable?</a:t>
            </a:r>
            <a:endParaRPr lang="en-US" sz="1800" dirty="0">
              <a:solidFill>
                <a:srgbClr val="FF0000"/>
              </a:solidFill>
            </a:endParaRPr>
          </a:p>
        </p:txBody>
      </p:sp>
      <p:graphicFrame>
        <p:nvGraphicFramePr>
          <p:cNvPr id="4" name="TPChart"/>
          <p:cNvGraphicFramePr>
            <a:graphicFrameLocks noChangeAspect="1"/>
          </p:cNvGraphicFramePr>
          <p:nvPr/>
        </p:nvGraphicFramePr>
        <p:xfrm>
          <a:off x="4508500" y="1651000"/>
          <a:ext cx="4572000" cy="5143500"/>
        </p:xfrm>
        <a:graphic>
          <a:graphicData uri="http://schemas.openxmlformats.org/presentationml/2006/ole">
            <p:oleObj spid="_x0000_s13314" name="Chart" r:id="rId5" imgW="4571910" imgH="5143500" progId="MSGraph.Chart.8">
              <p:embed followColorScheme="full"/>
            </p:oleObj>
          </a:graphicData>
        </a:graphic>
      </p:graphicFrame>
      <p:sp>
        <p:nvSpPr>
          <p:cNvPr id="3" name="TPAnswers"/>
          <p:cNvSpPr>
            <a:spLocks noGrp="1"/>
          </p:cNvSpPr>
          <p:nvPr>
            <p:ph type="body" idx="1"/>
            <p:custDataLst>
              <p:tags r:id="rId3"/>
            </p:custDataLst>
          </p:nvPr>
        </p:nvSpPr>
        <p:spPr>
          <a:xfrm>
            <a:off x="609600" y="2743200"/>
            <a:ext cx="4114800" cy="3276600"/>
          </a:xfrm>
        </p:spPr>
        <p:txBody>
          <a:bodyPr>
            <a:noAutofit/>
          </a:bodyPr>
          <a:lstStyle/>
          <a:p>
            <a:pPr marL="514350" indent="-514350">
              <a:spcAft>
                <a:spcPts val="0"/>
              </a:spcAft>
              <a:buAutoNum type="arabicPeriod"/>
            </a:pPr>
            <a:r>
              <a:rPr lang="en-US" dirty="0" smtClean="0"/>
              <a:t>Number of paper clips picked up</a:t>
            </a:r>
          </a:p>
          <a:p>
            <a:pPr marL="514350" indent="-514350">
              <a:spcAft>
                <a:spcPts val="0"/>
              </a:spcAft>
              <a:buAutoNum type="arabicPeriod"/>
            </a:pPr>
            <a:r>
              <a:rPr lang="en-US" dirty="0" smtClean="0"/>
              <a:t>Size of nails</a:t>
            </a:r>
          </a:p>
          <a:p>
            <a:pPr marL="514350" indent="-514350">
              <a:spcAft>
                <a:spcPts val="0"/>
              </a:spcAft>
              <a:buAutoNum type="arabicPeriod"/>
            </a:pPr>
            <a:r>
              <a:rPr lang="en-US" dirty="0" smtClean="0"/>
              <a:t>Type of nail</a:t>
            </a:r>
            <a:endParaRPr lang="en-US" dirty="0"/>
          </a:p>
        </p:txBody>
      </p:sp>
    </p:spTree>
    <p:custDataLst>
      <p:tags r:id="rId2"/>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Dependent variable:</a:t>
            </a:r>
          </a:p>
        </p:txBody>
      </p:sp>
      <p:sp>
        <p:nvSpPr>
          <p:cNvPr id="83971" name="Rectangle 3"/>
          <p:cNvSpPr>
            <a:spLocks noGrp="1" noChangeArrowheads="1"/>
          </p:cNvSpPr>
          <p:nvPr>
            <p:ph type="body" idx="1"/>
          </p:nvPr>
        </p:nvSpPr>
        <p:spPr/>
        <p:txBody>
          <a:bodyPr/>
          <a:lstStyle/>
          <a:p>
            <a:r>
              <a:rPr lang="en-US" sz="4400"/>
              <a:t>Number of paper clips picked up</a:t>
            </a:r>
          </a:p>
          <a:p>
            <a:pPr lvl="1"/>
            <a:r>
              <a:rPr lang="en-US" sz="4000"/>
              <a:t>The number of paper clips observed and counted (measured) </a:t>
            </a:r>
          </a:p>
          <a:p>
            <a:endParaRPr lang="en-US"/>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anim calcmode="lin" valueType="num">
                                      <p:cBhvr additive="base">
                                        <p:cTn id="7" dur="500" fill="hold"/>
                                        <p:tgtEl>
                                          <p:spTgt spid="839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397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3971">
                                            <p:txEl>
                                              <p:pRg st="1" end="1"/>
                                            </p:txEl>
                                          </p:spTgt>
                                        </p:tgtEl>
                                        <p:attrNameLst>
                                          <p:attrName>style.visibility</p:attrName>
                                        </p:attrNameLst>
                                      </p:cBhvr>
                                      <p:to>
                                        <p:strVal val="visible"/>
                                      </p:to>
                                    </p:set>
                                    <p:anim calcmode="lin" valueType="num">
                                      <p:cBhvr additive="base">
                                        <p:cTn id="11" dur="500" fill="hold"/>
                                        <p:tgtEl>
                                          <p:spTgt spid="8397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39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04800" y="274637"/>
            <a:ext cx="7543800" cy="1600200"/>
          </a:xfrm>
        </p:spPr>
        <p:txBody>
          <a:bodyPr/>
          <a:lstStyle/>
          <a:p>
            <a:r>
              <a:rPr lang="en-US" sz="1800" dirty="0" smtClean="0"/>
              <a:t>An investigation was done with an electromagnetic system made from a battery and wire wrapped around a nail.  Different sizes of nails were used.  The number of paper clips the electromagnet could pick up was measured.</a:t>
            </a:r>
            <a:br>
              <a:rPr lang="en-US" sz="1800" dirty="0" smtClean="0"/>
            </a:br>
            <a:r>
              <a:rPr lang="en-US" sz="1800" dirty="0" smtClean="0">
                <a:solidFill>
                  <a:srgbClr val="FF0000"/>
                </a:solidFill>
              </a:rPr>
              <a:t>What is </a:t>
            </a:r>
            <a:r>
              <a:rPr lang="en-US" sz="1800" dirty="0" smtClean="0">
                <a:solidFill>
                  <a:srgbClr val="FF0000"/>
                </a:solidFill>
              </a:rPr>
              <a:t>a control variable</a:t>
            </a:r>
            <a:r>
              <a:rPr lang="en-US" sz="1800" dirty="0" smtClean="0">
                <a:solidFill>
                  <a:srgbClr val="FF0000"/>
                </a:solidFill>
              </a:rPr>
              <a:t>?</a:t>
            </a:r>
            <a:endParaRPr lang="en-US" sz="1800" dirty="0">
              <a:solidFill>
                <a:srgbClr val="FF0000"/>
              </a:solidFill>
            </a:endParaRPr>
          </a:p>
        </p:txBody>
      </p:sp>
      <p:graphicFrame>
        <p:nvGraphicFramePr>
          <p:cNvPr id="4" name="TPChart"/>
          <p:cNvGraphicFramePr>
            <a:graphicFrameLocks noChangeAspect="1"/>
          </p:cNvGraphicFramePr>
          <p:nvPr/>
        </p:nvGraphicFramePr>
        <p:xfrm>
          <a:off x="4508500" y="1651000"/>
          <a:ext cx="4572000" cy="5143500"/>
        </p:xfrm>
        <a:graphic>
          <a:graphicData uri="http://schemas.openxmlformats.org/presentationml/2006/ole">
            <p:oleObj spid="_x0000_s14338" name="Chart" r:id="rId5" imgW="4571910" imgH="5143500" progId="MSGraph.Chart.8">
              <p:embed followColorScheme="full"/>
            </p:oleObj>
          </a:graphicData>
        </a:graphic>
      </p:graphicFrame>
      <p:sp>
        <p:nvSpPr>
          <p:cNvPr id="3" name="TPAnswers"/>
          <p:cNvSpPr>
            <a:spLocks noGrp="1"/>
          </p:cNvSpPr>
          <p:nvPr>
            <p:ph type="body" idx="1"/>
            <p:custDataLst>
              <p:tags r:id="rId3"/>
            </p:custDataLst>
          </p:nvPr>
        </p:nvSpPr>
        <p:spPr>
          <a:xfrm>
            <a:off x="609600" y="2743200"/>
            <a:ext cx="4114800" cy="3276600"/>
          </a:xfrm>
        </p:spPr>
        <p:txBody>
          <a:bodyPr>
            <a:noAutofit/>
          </a:bodyPr>
          <a:lstStyle/>
          <a:p>
            <a:pPr marL="514350" indent="-514350">
              <a:spcAft>
                <a:spcPts val="0"/>
              </a:spcAft>
              <a:buAutoNum type="arabicPeriod"/>
            </a:pPr>
            <a:r>
              <a:rPr lang="en-US" dirty="0" smtClean="0"/>
              <a:t>Number of paper clips picked up</a:t>
            </a:r>
          </a:p>
          <a:p>
            <a:pPr marL="514350" indent="-514350">
              <a:spcAft>
                <a:spcPts val="0"/>
              </a:spcAft>
              <a:buAutoNum type="arabicPeriod"/>
            </a:pPr>
            <a:r>
              <a:rPr lang="en-US" dirty="0" smtClean="0"/>
              <a:t>Size of nails</a:t>
            </a:r>
          </a:p>
          <a:p>
            <a:pPr marL="514350" indent="-514350">
              <a:spcAft>
                <a:spcPts val="0"/>
              </a:spcAft>
              <a:buAutoNum type="arabicPeriod"/>
            </a:pPr>
            <a:r>
              <a:rPr lang="en-US" dirty="0" smtClean="0"/>
              <a:t>Type of nail</a:t>
            </a:r>
            <a:endParaRPr lang="en-US" dirty="0"/>
          </a:p>
        </p:txBody>
      </p:sp>
    </p:spTree>
    <p:custDataLst>
      <p:tags r:id="rId2"/>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t>Controlled variables:</a:t>
            </a:r>
          </a:p>
        </p:txBody>
      </p:sp>
      <p:sp>
        <p:nvSpPr>
          <p:cNvPr id="84995" name="Rectangle 3"/>
          <p:cNvSpPr>
            <a:spLocks noGrp="1" noChangeArrowheads="1"/>
          </p:cNvSpPr>
          <p:nvPr>
            <p:ph type="body" idx="1"/>
          </p:nvPr>
        </p:nvSpPr>
        <p:spPr/>
        <p:txBody>
          <a:bodyPr/>
          <a:lstStyle/>
          <a:p>
            <a:r>
              <a:rPr lang="en-US" sz="4400"/>
              <a:t>Battery, wire, type of nail</a:t>
            </a:r>
          </a:p>
          <a:p>
            <a:pPr lvl="1"/>
            <a:r>
              <a:rPr lang="en-US"/>
              <a:t>None of these items were changed</a:t>
            </a:r>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 calcmode="lin" valueType="num">
                                      <p:cBhvr additive="base">
                                        <p:cTn id="7" dur="500" fill="hold"/>
                                        <p:tgtEl>
                                          <p:spTgt spid="849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499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4995">
                                            <p:txEl>
                                              <p:pRg st="1" end="1"/>
                                            </p:txEl>
                                          </p:spTgt>
                                        </p:tgtEl>
                                        <p:attrNameLst>
                                          <p:attrName>style.visibility</p:attrName>
                                        </p:attrNameLst>
                                      </p:cBhvr>
                                      <p:to>
                                        <p:strVal val="visible"/>
                                      </p:to>
                                    </p:set>
                                    <p:anim calcmode="lin" valueType="num">
                                      <p:cBhvr additive="base">
                                        <p:cTn id="11" dur="500" fill="hold"/>
                                        <p:tgtEl>
                                          <p:spTgt spid="8499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499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Grp="1" noChangeArrowheads="1"/>
          </p:cNvSpPr>
          <p:nvPr>
            <p:ph type="ctrTitle"/>
          </p:nvPr>
        </p:nvSpPr>
        <p:spPr/>
        <p:txBody>
          <a:bodyPr/>
          <a:lstStyle/>
          <a:p>
            <a:r>
              <a:rPr lang="en-US"/>
              <a:t>One more:</a:t>
            </a:r>
          </a:p>
        </p:txBody>
      </p:sp>
    </p:spTree>
    <p:custDataLst>
      <p:tags r:id="rId1"/>
    </p:custData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u="sng">
                <a:solidFill>
                  <a:srgbClr val="0000CC"/>
                </a:solidFill>
                <a:effectLst>
                  <a:outerShdw blurRad="38100" dist="38100" dir="2700000" algn="tl">
                    <a:srgbClr val="C0C0C0"/>
                  </a:outerShdw>
                </a:effectLst>
              </a:rPr>
              <a:t>Independent Variables</a:t>
            </a:r>
          </a:p>
        </p:txBody>
      </p:sp>
      <p:sp>
        <p:nvSpPr>
          <p:cNvPr id="47107" name="Rectangle 3"/>
          <p:cNvSpPr>
            <a:spLocks noGrp="1" noChangeArrowheads="1"/>
          </p:cNvSpPr>
          <p:nvPr>
            <p:ph type="body" idx="1"/>
          </p:nvPr>
        </p:nvSpPr>
        <p:spPr/>
        <p:txBody>
          <a:bodyPr/>
          <a:lstStyle/>
          <a:p>
            <a:endParaRPr lang="en-US"/>
          </a:p>
          <a:p>
            <a:r>
              <a:rPr lang="en-US"/>
              <a:t>What is tested by the scientist</a:t>
            </a:r>
          </a:p>
          <a:p>
            <a:r>
              <a:rPr lang="en-US"/>
              <a:t>What is changed by the scientist</a:t>
            </a:r>
          </a:p>
          <a:p>
            <a:r>
              <a:rPr lang="en-US"/>
              <a:t>Also known as manipulated variables.</a:t>
            </a:r>
          </a:p>
        </p:txBody>
      </p:sp>
    </p:spTree>
    <p:custDataLst>
      <p:tags r:id="rId1"/>
    </p:custData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ctrTitle"/>
          </p:nvPr>
        </p:nvSpPr>
        <p:spPr>
          <a:xfrm>
            <a:off x="762000" y="990600"/>
            <a:ext cx="7772400" cy="3886200"/>
          </a:xfrm>
        </p:spPr>
        <p:txBody>
          <a:bodyPr/>
          <a:lstStyle/>
          <a:p>
            <a:r>
              <a:rPr lang="en-US" dirty="0"/>
              <a:t>The higher the temperature of water, the faster an egg will boil.</a:t>
            </a:r>
          </a:p>
        </p:txBody>
      </p:sp>
    </p:spTree>
    <p:custDataLst>
      <p:tags r:id="rId1"/>
    </p:custData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6870700" cy="1600200"/>
          </a:xfrm>
        </p:spPr>
        <p:txBody>
          <a:bodyPr/>
          <a:lstStyle/>
          <a:p>
            <a:r>
              <a:rPr lang="en-US" sz="2800" dirty="0" smtClean="0"/>
              <a:t>The higher the temperature of water, the faster an egg will boil</a:t>
            </a:r>
            <a:r>
              <a:rPr lang="en-US" dirty="0" smtClean="0"/>
              <a:t>.</a:t>
            </a:r>
            <a:br>
              <a:rPr lang="en-US" dirty="0" smtClean="0"/>
            </a:br>
            <a:r>
              <a:rPr lang="en-US" sz="2400" dirty="0" smtClean="0">
                <a:solidFill>
                  <a:srgbClr val="FF0000"/>
                </a:solidFill>
              </a:rPr>
              <a:t>What is the independent variable?</a:t>
            </a:r>
            <a:endParaRPr lang="en-US" dirty="0">
              <a:solidFill>
                <a:srgbClr val="FF0000"/>
              </a:solidFill>
            </a:endParaRPr>
          </a:p>
        </p:txBody>
      </p:sp>
      <p:graphicFrame>
        <p:nvGraphicFramePr>
          <p:cNvPr id="4" name="TPChart"/>
          <p:cNvGraphicFramePr>
            <a:graphicFrameLocks noChangeAspect="1"/>
          </p:cNvGraphicFramePr>
          <p:nvPr/>
        </p:nvGraphicFramePr>
        <p:xfrm>
          <a:off x="4508500" y="1651000"/>
          <a:ext cx="4572000" cy="5143500"/>
        </p:xfrm>
        <a:graphic>
          <a:graphicData uri="http://schemas.openxmlformats.org/presentationml/2006/ole">
            <p:oleObj spid="_x0000_s7170" name="Chart" r:id="rId5" imgW="4571910" imgH="5143500" progId="MSGraph.Chart.8">
              <p:embed followColorScheme="full"/>
            </p:oleObj>
          </a:graphicData>
        </a:graphic>
      </p:graphicFrame>
      <p:sp>
        <p:nvSpPr>
          <p:cNvPr id="3" name="TPAnswers"/>
          <p:cNvSpPr>
            <a:spLocks noGrp="1"/>
          </p:cNvSpPr>
          <p:nvPr>
            <p:ph type="body" idx="1"/>
            <p:custDataLst>
              <p:tags r:id="rId3"/>
            </p:custDataLst>
          </p:nvPr>
        </p:nvSpPr>
        <p:spPr>
          <a:xfrm>
            <a:off x="609600" y="2667000"/>
            <a:ext cx="4114800" cy="3657600"/>
          </a:xfrm>
        </p:spPr>
        <p:txBody>
          <a:bodyPr>
            <a:noAutofit/>
          </a:bodyPr>
          <a:lstStyle/>
          <a:p>
            <a:pPr marL="514350" indent="-514350">
              <a:spcAft>
                <a:spcPts val="2400"/>
              </a:spcAft>
              <a:buAutoNum type="arabicPeriod"/>
            </a:pPr>
            <a:r>
              <a:rPr lang="en-US" sz="2400" dirty="0" smtClean="0"/>
              <a:t>Temperature of water</a:t>
            </a:r>
          </a:p>
          <a:p>
            <a:pPr marL="514350" indent="-514350">
              <a:spcAft>
                <a:spcPts val="2400"/>
              </a:spcAft>
              <a:buAutoNum type="arabicPeriod"/>
            </a:pPr>
            <a:r>
              <a:rPr lang="en-US" sz="2400" dirty="0" smtClean="0"/>
              <a:t>Time it takes to boil</a:t>
            </a:r>
          </a:p>
          <a:p>
            <a:pPr marL="514350" indent="-514350">
              <a:spcAft>
                <a:spcPts val="2400"/>
              </a:spcAft>
              <a:buAutoNum type="arabicPeriod"/>
            </a:pPr>
            <a:r>
              <a:rPr lang="en-US" sz="2400" dirty="0" smtClean="0"/>
              <a:t>Egg</a:t>
            </a:r>
            <a:endParaRPr lang="en-US" sz="2400" dirty="0"/>
          </a:p>
        </p:txBody>
      </p:sp>
    </p:spTree>
    <p:custDataLst>
      <p:tags r:id="rId2"/>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6870700" cy="1600200"/>
          </a:xfrm>
        </p:spPr>
        <p:txBody>
          <a:bodyPr/>
          <a:lstStyle/>
          <a:p>
            <a:r>
              <a:rPr lang="en-US" sz="2800" dirty="0" smtClean="0"/>
              <a:t>The higher the temperature of water, the faster an egg will boil</a:t>
            </a:r>
            <a:r>
              <a:rPr lang="en-US" dirty="0" smtClean="0"/>
              <a:t>.</a:t>
            </a:r>
            <a:br>
              <a:rPr lang="en-US" dirty="0" smtClean="0"/>
            </a:br>
            <a:r>
              <a:rPr lang="en-US" sz="2400" dirty="0" smtClean="0">
                <a:solidFill>
                  <a:srgbClr val="FF0000"/>
                </a:solidFill>
              </a:rPr>
              <a:t>What is the dependent variable?</a:t>
            </a:r>
            <a:endParaRPr lang="en-US" dirty="0">
              <a:solidFill>
                <a:srgbClr val="FF0000"/>
              </a:solidFill>
            </a:endParaRPr>
          </a:p>
        </p:txBody>
      </p:sp>
      <p:graphicFrame>
        <p:nvGraphicFramePr>
          <p:cNvPr id="4" name="TPChart"/>
          <p:cNvGraphicFramePr>
            <a:graphicFrameLocks noChangeAspect="1"/>
          </p:cNvGraphicFramePr>
          <p:nvPr/>
        </p:nvGraphicFramePr>
        <p:xfrm>
          <a:off x="4508500" y="1651000"/>
          <a:ext cx="4572000" cy="5143500"/>
        </p:xfrm>
        <a:graphic>
          <a:graphicData uri="http://schemas.openxmlformats.org/presentationml/2006/ole">
            <p:oleObj spid="_x0000_s15362" name="Chart" r:id="rId5" imgW="4571910" imgH="5143500" progId="MSGraph.Chart.8">
              <p:embed followColorScheme="full"/>
            </p:oleObj>
          </a:graphicData>
        </a:graphic>
      </p:graphicFrame>
      <p:sp>
        <p:nvSpPr>
          <p:cNvPr id="3" name="TPAnswers"/>
          <p:cNvSpPr>
            <a:spLocks noGrp="1"/>
          </p:cNvSpPr>
          <p:nvPr>
            <p:ph type="body" idx="1"/>
            <p:custDataLst>
              <p:tags r:id="rId3"/>
            </p:custDataLst>
          </p:nvPr>
        </p:nvSpPr>
        <p:spPr>
          <a:xfrm>
            <a:off x="609600" y="2667000"/>
            <a:ext cx="4114800" cy="3657600"/>
          </a:xfrm>
        </p:spPr>
        <p:txBody>
          <a:bodyPr>
            <a:noAutofit/>
          </a:bodyPr>
          <a:lstStyle/>
          <a:p>
            <a:pPr marL="514350" indent="-514350">
              <a:spcAft>
                <a:spcPts val="2400"/>
              </a:spcAft>
              <a:buAutoNum type="arabicPeriod"/>
            </a:pPr>
            <a:r>
              <a:rPr lang="en-US" sz="2400" dirty="0" smtClean="0"/>
              <a:t>Temperature of water</a:t>
            </a:r>
          </a:p>
          <a:p>
            <a:pPr marL="514350" indent="-514350">
              <a:spcAft>
                <a:spcPts val="2400"/>
              </a:spcAft>
              <a:buAutoNum type="arabicPeriod"/>
            </a:pPr>
            <a:r>
              <a:rPr lang="en-US" sz="2400" dirty="0" smtClean="0"/>
              <a:t>Time it takes to boil</a:t>
            </a:r>
          </a:p>
          <a:p>
            <a:pPr marL="514350" indent="-514350">
              <a:spcAft>
                <a:spcPts val="2400"/>
              </a:spcAft>
              <a:buAutoNum type="arabicPeriod"/>
            </a:pPr>
            <a:r>
              <a:rPr lang="en-US" sz="2400" dirty="0" smtClean="0"/>
              <a:t>Egg</a:t>
            </a:r>
            <a:endParaRPr lang="en-US" sz="2400" dirty="0"/>
          </a:p>
        </p:txBody>
      </p:sp>
    </p:spTree>
    <p:custDataLst>
      <p:tags r:id="rId2"/>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6870700" cy="1600200"/>
          </a:xfrm>
        </p:spPr>
        <p:txBody>
          <a:bodyPr/>
          <a:lstStyle/>
          <a:p>
            <a:r>
              <a:rPr lang="en-US" sz="2800" dirty="0" smtClean="0"/>
              <a:t>The higher the temperature of water, the faster an egg will boil</a:t>
            </a:r>
            <a:r>
              <a:rPr lang="en-US" dirty="0" smtClean="0"/>
              <a:t>.</a:t>
            </a:r>
            <a:br>
              <a:rPr lang="en-US" dirty="0" smtClean="0"/>
            </a:br>
            <a:r>
              <a:rPr lang="en-US" sz="2400" dirty="0" smtClean="0">
                <a:solidFill>
                  <a:srgbClr val="FF0000"/>
                </a:solidFill>
              </a:rPr>
              <a:t>What is the control variable?</a:t>
            </a:r>
            <a:endParaRPr lang="en-US" dirty="0">
              <a:solidFill>
                <a:srgbClr val="FF0000"/>
              </a:solidFill>
            </a:endParaRPr>
          </a:p>
        </p:txBody>
      </p:sp>
      <p:graphicFrame>
        <p:nvGraphicFramePr>
          <p:cNvPr id="4" name="TPChart"/>
          <p:cNvGraphicFramePr>
            <a:graphicFrameLocks noChangeAspect="1"/>
          </p:cNvGraphicFramePr>
          <p:nvPr/>
        </p:nvGraphicFramePr>
        <p:xfrm>
          <a:off x="4508500" y="1651000"/>
          <a:ext cx="4572000" cy="5143500"/>
        </p:xfrm>
        <a:graphic>
          <a:graphicData uri="http://schemas.openxmlformats.org/presentationml/2006/ole">
            <p:oleObj spid="_x0000_s16386" name="Chart" r:id="rId5" imgW="4571910" imgH="5143500" progId="MSGraph.Chart.8">
              <p:embed followColorScheme="full"/>
            </p:oleObj>
          </a:graphicData>
        </a:graphic>
      </p:graphicFrame>
      <p:sp>
        <p:nvSpPr>
          <p:cNvPr id="3" name="TPAnswers"/>
          <p:cNvSpPr>
            <a:spLocks noGrp="1"/>
          </p:cNvSpPr>
          <p:nvPr>
            <p:ph type="body" idx="1"/>
            <p:custDataLst>
              <p:tags r:id="rId3"/>
            </p:custDataLst>
          </p:nvPr>
        </p:nvSpPr>
        <p:spPr>
          <a:xfrm>
            <a:off x="609600" y="2667000"/>
            <a:ext cx="4114800" cy="3657600"/>
          </a:xfrm>
        </p:spPr>
        <p:txBody>
          <a:bodyPr>
            <a:noAutofit/>
          </a:bodyPr>
          <a:lstStyle/>
          <a:p>
            <a:pPr marL="514350" indent="-514350">
              <a:spcAft>
                <a:spcPts val="2400"/>
              </a:spcAft>
              <a:buAutoNum type="arabicPeriod"/>
            </a:pPr>
            <a:r>
              <a:rPr lang="en-US" sz="2400" dirty="0" smtClean="0"/>
              <a:t>Temperature of water</a:t>
            </a:r>
          </a:p>
          <a:p>
            <a:pPr marL="514350" indent="-514350">
              <a:spcAft>
                <a:spcPts val="2400"/>
              </a:spcAft>
              <a:buAutoNum type="arabicPeriod"/>
            </a:pPr>
            <a:r>
              <a:rPr lang="en-US" sz="2400" dirty="0" smtClean="0"/>
              <a:t>Time it takes to boil</a:t>
            </a:r>
          </a:p>
          <a:p>
            <a:pPr marL="514350" indent="-514350">
              <a:spcAft>
                <a:spcPts val="2400"/>
              </a:spcAft>
              <a:buAutoNum type="arabicPeriod"/>
            </a:pPr>
            <a:r>
              <a:rPr lang="en-US" sz="2400" dirty="0" smtClean="0"/>
              <a:t>Egg</a:t>
            </a:r>
            <a:endParaRPr lang="en-US" sz="2400" dirty="0"/>
          </a:p>
        </p:txBody>
      </p:sp>
    </p:spTree>
    <p:custDataLst>
      <p:tags r:id="rId2"/>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sz="half" idx="1"/>
          </p:nvPr>
        </p:nvSpPr>
        <p:spPr>
          <a:xfrm>
            <a:off x="0" y="1676400"/>
            <a:ext cx="8915400" cy="4422775"/>
          </a:xfrm>
        </p:spPr>
        <p:txBody>
          <a:bodyPr/>
          <a:lstStyle/>
          <a:p>
            <a:r>
              <a:rPr lang="en-US" sz="4000"/>
              <a:t>Independent variable – temperature of water</a:t>
            </a:r>
          </a:p>
          <a:p>
            <a:r>
              <a:rPr lang="en-US" sz="4000"/>
              <a:t>Dependent variable – time to cook an egg</a:t>
            </a:r>
          </a:p>
          <a:p>
            <a:r>
              <a:rPr lang="en-US" sz="4000"/>
              <a:t>Controlled variable – type of egg</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4"/>
          <p:cNvSpPr>
            <a:spLocks noGrp="1" noChangeArrowheads="1"/>
          </p:cNvSpPr>
          <p:nvPr>
            <p:ph type="ctrTitle"/>
          </p:nvPr>
        </p:nvSpPr>
        <p:spPr/>
        <p:txBody>
          <a:bodyPr/>
          <a:lstStyle/>
          <a:p>
            <a:r>
              <a:rPr lang="en-US"/>
              <a:t>Last one:</a:t>
            </a:r>
          </a:p>
        </p:txBody>
      </p:sp>
    </p:spTree>
    <p:custDataLst>
      <p:tags r:id="rId1"/>
    </p:custData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ctrTitle"/>
          </p:nvPr>
        </p:nvSpPr>
        <p:spPr>
          <a:xfrm>
            <a:off x="762000" y="990600"/>
            <a:ext cx="7772400" cy="3733800"/>
          </a:xfrm>
        </p:spPr>
        <p:txBody>
          <a:bodyPr/>
          <a:lstStyle/>
          <a:p>
            <a:r>
              <a:rPr lang="en-US" dirty="0"/>
              <a:t>The temperature of water was measured at different depths of a pond.</a:t>
            </a:r>
          </a:p>
        </p:txBody>
      </p:sp>
    </p:spTree>
    <p:custDataLst>
      <p:tags r:id="rId1"/>
    </p:custData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0"/>
            <a:ext cx="6870700" cy="1600200"/>
          </a:xfrm>
        </p:spPr>
        <p:txBody>
          <a:bodyPr/>
          <a:lstStyle/>
          <a:p>
            <a:r>
              <a:rPr lang="en-US" sz="2400" dirty="0" smtClean="0"/>
              <a:t>The temperature of water was measured at different depths of a pond</a:t>
            </a:r>
            <a:r>
              <a:rPr lang="en-US" sz="2400" dirty="0" smtClean="0"/>
              <a:t>.</a:t>
            </a:r>
            <a:br>
              <a:rPr lang="en-US" sz="2400" dirty="0" smtClean="0"/>
            </a:br>
            <a:r>
              <a:rPr lang="en-US" sz="2400" dirty="0" smtClean="0"/>
              <a:t/>
            </a:r>
            <a:br>
              <a:rPr lang="en-US" sz="2400" dirty="0" smtClean="0"/>
            </a:br>
            <a:r>
              <a:rPr lang="en-US" sz="2400" dirty="0" smtClean="0">
                <a:solidFill>
                  <a:srgbClr val="FF0000"/>
                </a:solidFill>
              </a:rPr>
              <a:t>What is the independent variable?</a:t>
            </a:r>
            <a:endParaRPr lang="en-US" sz="2400" dirty="0">
              <a:solidFill>
                <a:srgbClr val="FF0000"/>
              </a:solidFill>
            </a:endParaRPr>
          </a:p>
        </p:txBody>
      </p:sp>
      <p:graphicFrame>
        <p:nvGraphicFramePr>
          <p:cNvPr id="4" name="TPChart"/>
          <p:cNvGraphicFramePr>
            <a:graphicFrameLocks noChangeAspect="1"/>
          </p:cNvGraphicFramePr>
          <p:nvPr/>
        </p:nvGraphicFramePr>
        <p:xfrm>
          <a:off x="4508500" y="1651000"/>
          <a:ext cx="4572000" cy="5143500"/>
        </p:xfrm>
        <a:graphic>
          <a:graphicData uri="http://schemas.openxmlformats.org/presentationml/2006/ole">
            <p:oleObj spid="_x0000_s17410" name="Chart" r:id="rId5" imgW="4571910" imgH="5143500" progId="MSGraph.Chart.8">
              <p:embed followColorScheme="full"/>
            </p:oleObj>
          </a:graphicData>
        </a:graphic>
      </p:graphicFrame>
      <p:sp>
        <p:nvSpPr>
          <p:cNvPr id="3" name="TPAnswers"/>
          <p:cNvSpPr>
            <a:spLocks noGrp="1"/>
          </p:cNvSpPr>
          <p:nvPr>
            <p:ph type="body" idx="1"/>
            <p:custDataLst>
              <p:tags r:id="rId3"/>
            </p:custDataLst>
          </p:nvPr>
        </p:nvSpPr>
        <p:spPr>
          <a:xfrm>
            <a:off x="457200" y="2667000"/>
            <a:ext cx="4114800" cy="3657600"/>
          </a:xfrm>
        </p:spPr>
        <p:txBody>
          <a:bodyPr>
            <a:noAutofit/>
          </a:bodyPr>
          <a:lstStyle/>
          <a:p>
            <a:pPr marL="514350" indent="-514350">
              <a:spcAft>
                <a:spcPts val="0"/>
              </a:spcAft>
              <a:buAutoNum type="arabicPeriod"/>
            </a:pPr>
            <a:r>
              <a:rPr lang="en-US" sz="2800" dirty="0" smtClean="0"/>
              <a:t>Thermometer</a:t>
            </a:r>
          </a:p>
          <a:p>
            <a:pPr marL="514350" indent="-514350">
              <a:spcAft>
                <a:spcPts val="0"/>
              </a:spcAft>
              <a:buAutoNum type="arabicPeriod"/>
            </a:pPr>
            <a:r>
              <a:rPr lang="en-US" sz="2800" dirty="0" smtClean="0"/>
              <a:t>Depth of the water</a:t>
            </a:r>
          </a:p>
          <a:p>
            <a:pPr marL="514350" indent="-514350">
              <a:spcAft>
                <a:spcPts val="0"/>
              </a:spcAft>
              <a:buAutoNum type="arabicPeriod"/>
            </a:pPr>
            <a:r>
              <a:rPr lang="en-US" sz="2800" dirty="0" smtClean="0"/>
              <a:t>Temperature</a:t>
            </a:r>
            <a:endParaRPr lang="en-US" sz="2800" dirty="0"/>
          </a:p>
        </p:txBody>
      </p:sp>
    </p:spTree>
    <p:custDataLst>
      <p:tags r:id="rId2"/>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0"/>
            <a:ext cx="6870700" cy="1600200"/>
          </a:xfrm>
        </p:spPr>
        <p:txBody>
          <a:bodyPr/>
          <a:lstStyle/>
          <a:p>
            <a:r>
              <a:rPr lang="en-US" sz="2400" dirty="0" smtClean="0"/>
              <a:t>The temperature of water was measured at different depths of a pond</a:t>
            </a:r>
            <a:r>
              <a:rPr lang="en-US" sz="2400" dirty="0" smtClean="0"/>
              <a:t>.</a:t>
            </a:r>
            <a:br>
              <a:rPr lang="en-US" sz="2400" dirty="0" smtClean="0"/>
            </a:br>
            <a:r>
              <a:rPr lang="en-US" sz="2400" dirty="0" smtClean="0"/>
              <a:t/>
            </a:r>
            <a:br>
              <a:rPr lang="en-US" sz="2400" dirty="0" smtClean="0"/>
            </a:br>
            <a:r>
              <a:rPr lang="en-US" sz="2400" dirty="0" smtClean="0">
                <a:solidFill>
                  <a:srgbClr val="FF0000"/>
                </a:solidFill>
              </a:rPr>
              <a:t>What is the dependent variable?</a:t>
            </a:r>
            <a:endParaRPr lang="en-US" sz="2400" dirty="0">
              <a:solidFill>
                <a:srgbClr val="FF0000"/>
              </a:solidFill>
            </a:endParaRPr>
          </a:p>
        </p:txBody>
      </p:sp>
      <p:graphicFrame>
        <p:nvGraphicFramePr>
          <p:cNvPr id="4" name="TPChart"/>
          <p:cNvGraphicFramePr>
            <a:graphicFrameLocks noChangeAspect="1"/>
          </p:cNvGraphicFramePr>
          <p:nvPr/>
        </p:nvGraphicFramePr>
        <p:xfrm>
          <a:off x="4508500" y="1651000"/>
          <a:ext cx="4572000" cy="5143500"/>
        </p:xfrm>
        <a:graphic>
          <a:graphicData uri="http://schemas.openxmlformats.org/presentationml/2006/ole">
            <p:oleObj spid="_x0000_s18434" name="Chart" r:id="rId5" imgW="4571910" imgH="5143500" progId="MSGraph.Chart.8">
              <p:embed followColorScheme="full"/>
            </p:oleObj>
          </a:graphicData>
        </a:graphic>
      </p:graphicFrame>
      <p:sp>
        <p:nvSpPr>
          <p:cNvPr id="3" name="TPAnswers"/>
          <p:cNvSpPr>
            <a:spLocks noGrp="1"/>
          </p:cNvSpPr>
          <p:nvPr>
            <p:ph type="body" idx="1"/>
            <p:custDataLst>
              <p:tags r:id="rId3"/>
            </p:custDataLst>
          </p:nvPr>
        </p:nvSpPr>
        <p:spPr>
          <a:xfrm>
            <a:off x="457200" y="2667000"/>
            <a:ext cx="4114800" cy="3657600"/>
          </a:xfrm>
        </p:spPr>
        <p:txBody>
          <a:bodyPr>
            <a:noAutofit/>
          </a:bodyPr>
          <a:lstStyle/>
          <a:p>
            <a:pPr marL="514350" indent="-514350">
              <a:spcAft>
                <a:spcPts val="0"/>
              </a:spcAft>
              <a:buAutoNum type="arabicPeriod"/>
            </a:pPr>
            <a:r>
              <a:rPr lang="en-US" sz="2800" dirty="0" smtClean="0"/>
              <a:t>Thermometer</a:t>
            </a:r>
          </a:p>
          <a:p>
            <a:pPr marL="514350" indent="-514350">
              <a:spcAft>
                <a:spcPts val="0"/>
              </a:spcAft>
              <a:buAutoNum type="arabicPeriod"/>
            </a:pPr>
            <a:r>
              <a:rPr lang="en-US" sz="2800" dirty="0" smtClean="0"/>
              <a:t>Depth of the water</a:t>
            </a:r>
          </a:p>
          <a:p>
            <a:pPr marL="514350" indent="-514350">
              <a:spcAft>
                <a:spcPts val="0"/>
              </a:spcAft>
              <a:buAutoNum type="arabicPeriod"/>
            </a:pPr>
            <a:r>
              <a:rPr lang="en-US" sz="2800" dirty="0" smtClean="0"/>
              <a:t>Temperature</a:t>
            </a:r>
            <a:endParaRPr lang="en-US" sz="2800" dirty="0"/>
          </a:p>
        </p:txBody>
      </p:sp>
    </p:spTree>
    <p:custDataLst>
      <p:tags r:id="rId2"/>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0"/>
            <a:ext cx="6870700" cy="1600200"/>
          </a:xfrm>
        </p:spPr>
        <p:txBody>
          <a:bodyPr/>
          <a:lstStyle/>
          <a:p>
            <a:r>
              <a:rPr lang="en-US" sz="2400" dirty="0" smtClean="0"/>
              <a:t>The temperature of water was measured at different depths of a pond</a:t>
            </a:r>
            <a:r>
              <a:rPr lang="en-US" sz="2400" dirty="0" smtClean="0"/>
              <a:t>.</a:t>
            </a:r>
            <a:br>
              <a:rPr lang="en-US" sz="2400" dirty="0" smtClean="0"/>
            </a:br>
            <a:r>
              <a:rPr lang="en-US" sz="2400" dirty="0" smtClean="0"/>
              <a:t/>
            </a:r>
            <a:br>
              <a:rPr lang="en-US" sz="2400" dirty="0" smtClean="0"/>
            </a:br>
            <a:r>
              <a:rPr lang="en-US" sz="2400" dirty="0" smtClean="0">
                <a:solidFill>
                  <a:srgbClr val="FF0000"/>
                </a:solidFill>
              </a:rPr>
              <a:t>What is the control variable?</a:t>
            </a:r>
            <a:endParaRPr lang="en-US" sz="2400" dirty="0">
              <a:solidFill>
                <a:srgbClr val="FF0000"/>
              </a:solidFill>
            </a:endParaRPr>
          </a:p>
        </p:txBody>
      </p:sp>
      <p:graphicFrame>
        <p:nvGraphicFramePr>
          <p:cNvPr id="4" name="TPChart"/>
          <p:cNvGraphicFramePr>
            <a:graphicFrameLocks noChangeAspect="1"/>
          </p:cNvGraphicFramePr>
          <p:nvPr/>
        </p:nvGraphicFramePr>
        <p:xfrm>
          <a:off x="4508500" y="1651000"/>
          <a:ext cx="4572000" cy="5143500"/>
        </p:xfrm>
        <a:graphic>
          <a:graphicData uri="http://schemas.openxmlformats.org/presentationml/2006/ole">
            <p:oleObj spid="_x0000_s19458" name="Chart" r:id="rId5" imgW="4571910" imgH="5143500" progId="MSGraph.Chart.8">
              <p:embed followColorScheme="full"/>
            </p:oleObj>
          </a:graphicData>
        </a:graphic>
      </p:graphicFrame>
      <p:sp>
        <p:nvSpPr>
          <p:cNvPr id="3" name="TPAnswers"/>
          <p:cNvSpPr>
            <a:spLocks noGrp="1"/>
          </p:cNvSpPr>
          <p:nvPr>
            <p:ph type="body" idx="1"/>
            <p:custDataLst>
              <p:tags r:id="rId3"/>
            </p:custDataLst>
          </p:nvPr>
        </p:nvSpPr>
        <p:spPr>
          <a:xfrm>
            <a:off x="457200" y="2667000"/>
            <a:ext cx="4114800" cy="3657600"/>
          </a:xfrm>
        </p:spPr>
        <p:txBody>
          <a:bodyPr>
            <a:noAutofit/>
          </a:bodyPr>
          <a:lstStyle/>
          <a:p>
            <a:pPr marL="514350" indent="-514350">
              <a:spcAft>
                <a:spcPts val="0"/>
              </a:spcAft>
              <a:buAutoNum type="arabicPeriod"/>
            </a:pPr>
            <a:r>
              <a:rPr lang="en-US" sz="2800" dirty="0" smtClean="0"/>
              <a:t>Thermometer</a:t>
            </a:r>
          </a:p>
          <a:p>
            <a:pPr marL="514350" indent="-514350">
              <a:spcAft>
                <a:spcPts val="0"/>
              </a:spcAft>
              <a:buAutoNum type="arabicPeriod"/>
            </a:pPr>
            <a:r>
              <a:rPr lang="en-US" sz="2800" dirty="0" smtClean="0"/>
              <a:t>Depth of the water</a:t>
            </a:r>
          </a:p>
          <a:p>
            <a:pPr marL="514350" indent="-514350">
              <a:spcAft>
                <a:spcPts val="0"/>
              </a:spcAft>
              <a:buAutoNum type="arabicPeriod"/>
            </a:pPr>
            <a:r>
              <a:rPr lang="en-US" sz="2800" dirty="0" smtClean="0"/>
              <a:t>Temperature</a:t>
            </a:r>
            <a:endParaRPr lang="en-US" sz="2800" dirty="0"/>
          </a:p>
        </p:txBody>
      </p:sp>
    </p:spTree>
    <p:custDataLst>
      <p:tags r:id="rId2"/>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u="sng">
                <a:solidFill>
                  <a:srgbClr val="0000CC"/>
                </a:solidFill>
                <a:effectLst>
                  <a:outerShdw blurRad="38100" dist="38100" dir="2700000" algn="tl">
                    <a:srgbClr val="C0C0C0"/>
                  </a:outerShdw>
                </a:effectLst>
              </a:rPr>
              <a:t>Dependent Variable</a:t>
            </a:r>
            <a:r>
              <a:rPr lang="en-US"/>
              <a:t>	</a:t>
            </a:r>
          </a:p>
        </p:txBody>
      </p:sp>
      <p:sp>
        <p:nvSpPr>
          <p:cNvPr id="48131" name="Rectangle 3"/>
          <p:cNvSpPr>
            <a:spLocks noGrp="1" noChangeArrowheads="1"/>
          </p:cNvSpPr>
          <p:nvPr>
            <p:ph type="body" idx="1"/>
          </p:nvPr>
        </p:nvSpPr>
        <p:spPr/>
        <p:txBody>
          <a:bodyPr/>
          <a:lstStyle/>
          <a:p>
            <a:pPr>
              <a:lnSpc>
                <a:spcPct val="90000"/>
              </a:lnSpc>
            </a:pPr>
            <a:endParaRPr lang="en-US"/>
          </a:p>
          <a:p>
            <a:pPr>
              <a:lnSpc>
                <a:spcPct val="90000"/>
              </a:lnSpc>
            </a:pPr>
            <a:r>
              <a:rPr lang="en-US"/>
              <a:t>What is observed</a:t>
            </a:r>
          </a:p>
          <a:p>
            <a:pPr>
              <a:lnSpc>
                <a:spcPct val="90000"/>
              </a:lnSpc>
            </a:pPr>
            <a:r>
              <a:rPr lang="en-US"/>
              <a:t>What is measured</a:t>
            </a:r>
          </a:p>
          <a:p>
            <a:pPr>
              <a:lnSpc>
                <a:spcPct val="90000"/>
              </a:lnSpc>
            </a:pPr>
            <a:r>
              <a:rPr lang="en-US"/>
              <a:t>The effect caused by the independent variable.</a:t>
            </a:r>
          </a:p>
          <a:p>
            <a:pPr>
              <a:lnSpc>
                <a:spcPct val="90000"/>
              </a:lnSpc>
            </a:pPr>
            <a:r>
              <a:rPr lang="en-US"/>
              <a:t>The data</a:t>
            </a:r>
          </a:p>
          <a:p>
            <a:pPr>
              <a:lnSpc>
                <a:spcPct val="90000"/>
              </a:lnSpc>
            </a:pPr>
            <a:r>
              <a:rPr lang="en-US"/>
              <a:t>Also called responding variables</a:t>
            </a:r>
          </a:p>
        </p:txBody>
      </p:sp>
    </p:spTree>
    <p:custDataLst>
      <p:tags r:id="rId1"/>
    </p:custData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sz="half" idx="1"/>
          </p:nvPr>
        </p:nvSpPr>
        <p:spPr>
          <a:xfrm>
            <a:off x="455613" y="1598613"/>
            <a:ext cx="8077200" cy="4497387"/>
          </a:xfrm>
        </p:spPr>
        <p:txBody>
          <a:bodyPr/>
          <a:lstStyle/>
          <a:p>
            <a:r>
              <a:rPr lang="en-US" sz="3600"/>
              <a:t>Independent variable – depth of the water</a:t>
            </a:r>
          </a:p>
          <a:p>
            <a:r>
              <a:rPr lang="en-US" sz="3600"/>
              <a:t>Dependent variable – temperature</a:t>
            </a:r>
          </a:p>
          <a:p>
            <a:r>
              <a:rPr lang="en-US" sz="3600"/>
              <a:t>Controlled variable –  thermometer</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2362200"/>
            <a:ext cx="8226425" cy="1143000"/>
          </a:xfrm>
        </p:spPr>
        <p:txBody>
          <a:bodyPr/>
          <a:lstStyle/>
          <a:p>
            <a:r>
              <a:rPr lang="en-US"/>
              <a:t>Designing Investigations</a:t>
            </a:r>
          </a:p>
        </p:txBody>
      </p:sp>
    </p:spTree>
    <p:custDataLst>
      <p:tags r:id="rId1"/>
    </p:custData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28600" y="914400"/>
            <a:ext cx="8686800" cy="1143000"/>
          </a:xfrm>
        </p:spPr>
        <p:txBody>
          <a:bodyPr/>
          <a:lstStyle/>
          <a:p>
            <a:r>
              <a:rPr lang="en-US" sz="4000" dirty="0"/>
              <a:t>The greater the amount of soap in a soap and water mixture, the bigger a soap bubble can be blown.</a:t>
            </a:r>
          </a:p>
        </p:txBody>
      </p:sp>
      <p:sp>
        <p:nvSpPr>
          <p:cNvPr id="24579" name="Rectangle 3"/>
          <p:cNvSpPr>
            <a:spLocks noGrp="1" noChangeArrowheads="1"/>
          </p:cNvSpPr>
          <p:nvPr>
            <p:ph type="body" sz="half" idx="1"/>
          </p:nvPr>
        </p:nvSpPr>
        <p:spPr>
          <a:xfrm>
            <a:off x="455613" y="2127250"/>
            <a:ext cx="7923212" cy="3968750"/>
          </a:xfrm>
        </p:spPr>
        <p:txBody>
          <a:bodyPr/>
          <a:lstStyle/>
          <a:p>
            <a:r>
              <a:rPr lang="en-US" dirty="0"/>
              <a:t>Design an investigation to test this hypothesis.</a:t>
            </a:r>
          </a:p>
          <a:p>
            <a:pPr lvl="1"/>
            <a:r>
              <a:rPr lang="en-US" sz="3200" dirty="0"/>
              <a:t>Identify the variables</a:t>
            </a:r>
          </a:p>
          <a:p>
            <a:pPr lvl="1"/>
            <a:r>
              <a:rPr lang="en-US" sz="3200" dirty="0"/>
              <a:t>What exactly will be changed?  How will it be changed?</a:t>
            </a:r>
          </a:p>
          <a:p>
            <a:pPr lvl="1"/>
            <a:r>
              <a:rPr lang="en-US" sz="3200" dirty="0"/>
              <a:t>What exactly will be measured?  How will it be measured?</a:t>
            </a:r>
          </a:p>
          <a:p>
            <a:pPr lvl="1"/>
            <a:endParaRPr lang="en-US" sz="32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579">
                                            <p:txEl>
                                              <p:pRg st="3" end="3"/>
                                            </p:txEl>
                                          </p:spTgt>
                                        </p:tgtEl>
                                        <p:attrNameLst>
                                          <p:attrName>style.visibility</p:attrName>
                                        </p:attrNameLst>
                                      </p:cBhvr>
                                      <p:to>
                                        <p:strVal val="visible"/>
                                      </p:to>
                                    </p:set>
                                    <p:anim calcmode="lin" valueType="num">
                                      <p:cBhvr additive="base">
                                        <p:cTn id="25"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4000"/>
              <a:t>The farther a ball drops, the higher it will bounce.</a:t>
            </a:r>
          </a:p>
        </p:txBody>
      </p:sp>
      <p:sp>
        <p:nvSpPr>
          <p:cNvPr id="25603" name="Rectangle 3"/>
          <p:cNvSpPr>
            <a:spLocks noGrp="1" noChangeArrowheads="1"/>
          </p:cNvSpPr>
          <p:nvPr>
            <p:ph type="body" sz="half" idx="1"/>
          </p:nvPr>
        </p:nvSpPr>
        <p:spPr>
          <a:xfrm>
            <a:off x="455613" y="1598613"/>
            <a:ext cx="7999412" cy="4497387"/>
          </a:xfrm>
        </p:spPr>
        <p:txBody>
          <a:bodyPr/>
          <a:lstStyle/>
          <a:p>
            <a:r>
              <a:rPr lang="en-US" sz="3600"/>
              <a:t>Design an investigation to test this hypothesis.</a:t>
            </a:r>
          </a:p>
          <a:p>
            <a:pPr lvl="1"/>
            <a:r>
              <a:rPr lang="en-US" sz="3600"/>
              <a:t>Identify the variables</a:t>
            </a:r>
          </a:p>
          <a:p>
            <a:pPr lvl="1"/>
            <a:r>
              <a:rPr lang="en-US" sz="3600"/>
              <a:t>What exactly will be changed?  How will it be changed?</a:t>
            </a:r>
          </a:p>
          <a:p>
            <a:pPr lvl="1"/>
            <a:r>
              <a:rPr lang="en-US" sz="3600"/>
              <a:t>What exactly will be measured?  How will it be measured?</a:t>
            </a:r>
          </a:p>
          <a:p>
            <a:pPr lvl="1">
              <a:buFont typeface="Wingdings" pitchFamily="2" charset="2"/>
              <a:buNone/>
            </a:pPr>
            <a:endParaRPr lang="en-US" sz="3600"/>
          </a:p>
          <a:p>
            <a:pPr lvl="1">
              <a:buFont typeface="Wingdings" pitchFamily="2" charset="2"/>
              <a:buNone/>
            </a:pPr>
            <a:endParaRPr lang="en-US" sz="2400"/>
          </a:p>
          <a:p>
            <a:pPr>
              <a:buFont typeface="Wingdings" pitchFamily="2" charset="2"/>
              <a:buNone/>
            </a:pPr>
            <a:endParaRPr lang="en-US" sz="280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 calcmode="lin" valueType="num">
                                      <p:cBhvr additive="base">
                                        <p:cTn id="19" dur="500" fill="hold"/>
                                        <p:tgtEl>
                                          <p:spTgt spid="256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6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5603">
                                            <p:txEl>
                                              <p:pRg st="3" end="3"/>
                                            </p:txEl>
                                          </p:spTgt>
                                        </p:tgtEl>
                                        <p:attrNameLst>
                                          <p:attrName>style.visibility</p:attrName>
                                        </p:attrNameLst>
                                      </p:cBhvr>
                                      <p:to>
                                        <p:strVal val="visible"/>
                                      </p:to>
                                    </p:set>
                                    <p:anim calcmode="lin" valueType="num">
                                      <p:cBhvr additive="base">
                                        <p:cTn id="25" dur="500" fill="hold"/>
                                        <p:tgtEl>
                                          <p:spTgt spid="2560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560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u="sng">
                <a:solidFill>
                  <a:srgbClr val="0000CC"/>
                </a:solidFill>
                <a:effectLst>
                  <a:outerShdw blurRad="38100" dist="38100" dir="2700000" algn="tl">
                    <a:srgbClr val="C0C0C0"/>
                  </a:outerShdw>
                </a:effectLst>
              </a:rPr>
              <a:t>Controlled Variables</a:t>
            </a:r>
          </a:p>
        </p:txBody>
      </p:sp>
      <p:sp>
        <p:nvSpPr>
          <p:cNvPr id="49155" name="Rectangle 3"/>
          <p:cNvSpPr>
            <a:spLocks noGrp="1" noChangeArrowheads="1"/>
          </p:cNvSpPr>
          <p:nvPr>
            <p:ph type="body" idx="1"/>
          </p:nvPr>
        </p:nvSpPr>
        <p:spPr/>
        <p:txBody>
          <a:bodyPr/>
          <a:lstStyle/>
          <a:p>
            <a:endParaRPr lang="en-US"/>
          </a:p>
          <a:p>
            <a:r>
              <a:rPr lang="en-US"/>
              <a:t>Things that could change but don’t</a:t>
            </a:r>
          </a:p>
          <a:p>
            <a:r>
              <a:rPr lang="en-US"/>
              <a:t>Kept constant (the same) by scientists</a:t>
            </a:r>
          </a:p>
          <a:p>
            <a:r>
              <a:rPr lang="en-US"/>
              <a:t>These allow for a fair test.</a:t>
            </a:r>
          </a:p>
        </p:txBody>
      </p:sp>
    </p:spTree>
    <p:custDataLst>
      <p:tags r:id="rId1"/>
    </p:custData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609600" y="914400"/>
            <a:ext cx="7848600" cy="4495800"/>
          </a:xfrm>
        </p:spPr>
        <p:txBody>
          <a:bodyPr/>
          <a:lstStyle/>
          <a:p>
            <a:r>
              <a:rPr lang="en-US" dirty="0">
                <a:solidFill>
                  <a:srgbClr val="0000CC"/>
                </a:solidFill>
              </a:rPr>
              <a:t>Students of different ages were given the same jigsaw puzzle to put together.  They were timed to see how long it took to finish the puzzle.</a:t>
            </a:r>
          </a:p>
        </p:txBody>
      </p:sp>
      <p:sp>
        <p:nvSpPr>
          <p:cNvPr id="3" name="Rectangle 4"/>
          <p:cNvSpPr txBox="1">
            <a:spLocks noChangeArrowheads="1"/>
          </p:cNvSpPr>
          <p:nvPr/>
        </p:nvSpPr>
        <p:spPr bwMode="auto">
          <a:xfrm>
            <a:off x="228600" y="4584700"/>
            <a:ext cx="8763000" cy="2273300"/>
          </a:xfrm>
          <a:prstGeom prst="rect">
            <a:avLst/>
          </a:prstGeom>
          <a:noFill/>
          <a:ln w="9525">
            <a:noFill/>
            <a:miter lim="800000"/>
            <a:headEnd/>
            <a:tailEnd/>
          </a:ln>
          <a:effectLst>
            <a:outerShdw dist="45791" dir="2021404" algn="ctr" rotWithShape="0">
              <a:schemeClr val="bg2"/>
            </a:outerShdw>
          </a:effectLst>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rgbClr val="7030A0"/>
                </a:solidFill>
                <a:effectLst>
                  <a:outerShdw blurRad="38100" dist="38100" dir="2700000" algn="tl">
                    <a:srgbClr val="C0C0C0"/>
                  </a:outerShdw>
                </a:effectLst>
                <a:uLnTx/>
                <a:uFillTx/>
                <a:latin typeface="+mj-lt"/>
                <a:ea typeface="+mj-ea"/>
                <a:cs typeface="+mj-cs"/>
              </a:rPr>
              <a:t>Identify the variables in this investigation.</a:t>
            </a:r>
          </a:p>
        </p:txBody>
      </p:sp>
    </p:spTree>
    <p:custDataLst>
      <p:tags r:id="rId1"/>
    </p:custData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6870700" cy="1600200"/>
          </a:xfrm>
        </p:spPr>
        <p:txBody>
          <a:bodyPr/>
          <a:lstStyle/>
          <a:p>
            <a:r>
              <a:rPr lang="en-US" sz="2000" dirty="0" smtClean="0"/>
              <a:t>Students of different ages were given the same jigsaw puzzle to put together.  They were timed to see how long it took to finish the puzzle.</a:t>
            </a:r>
            <a:br>
              <a:rPr lang="en-US" sz="2000" dirty="0" smtClean="0"/>
            </a:br>
            <a:r>
              <a:rPr lang="en-US" sz="2000" dirty="0" smtClean="0"/>
              <a:t/>
            </a:r>
            <a:br>
              <a:rPr lang="en-US" sz="2000" dirty="0" smtClean="0"/>
            </a:br>
            <a:r>
              <a:rPr lang="en-US" sz="2000" dirty="0" smtClean="0">
                <a:solidFill>
                  <a:srgbClr val="FF0000"/>
                </a:solidFill>
              </a:rPr>
              <a:t>What is the independent variable?</a:t>
            </a:r>
            <a:endParaRPr lang="en-US" sz="2000" dirty="0"/>
          </a:p>
        </p:txBody>
      </p:sp>
      <p:graphicFrame>
        <p:nvGraphicFramePr>
          <p:cNvPr id="4" name="TPChart"/>
          <p:cNvGraphicFramePr>
            <a:graphicFrameLocks noChangeAspect="1"/>
          </p:cNvGraphicFramePr>
          <p:nvPr/>
        </p:nvGraphicFramePr>
        <p:xfrm>
          <a:off x="4508500" y="1651000"/>
          <a:ext cx="4572000" cy="5143500"/>
        </p:xfrm>
        <a:graphic>
          <a:graphicData uri="http://schemas.openxmlformats.org/presentationml/2006/ole">
            <p:oleObj spid="_x0000_s8194" name="Chart" r:id="rId5" imgW="4571910" imgH="5143500" progId="MSGraph.Chart.8">
              <p:embed followColorScheme="full"/>
            </p:oleObj>
          </a:graphicData>
        </a:graphic>
      </p:graphicFrame>
      <p:sp>
        <p:nvSpPr>
          <p:cNvPr id="3" name="TPAnswers"/>
          <p:cNvSpPr>
            <a:spLocks noGrp="1"/>
          </p:cNvSpPr>
          <p:nvPr>
            <p:ph type="body" idx="1"/>
            <p:custDataLst>
              <p:tags r:id="rId3"/>
            </p:custDataLst>
          </p:nvPr>
        </p:nvSpPr>
        <p:spPr>
          <a:xfrm>
            <a:off x="457200" y="2438400"/>
            <a:ext cx="4114800" cy="2819400"/>
          </a:xfrm>
        </p:spPr>
        <p:txBody>
          <a:bodyPr>
            <a:noAutofit/>
          </a:bodyPr>
          <a:lstStyle/>
          <a:p>
            <a:pPr marL="514350" indent="-514350">
              <a:spcAft>
                <a:spcPts val="1200"/>
              </a:spcAft>
              <a:buAutoNum type="arabicPeriod"/>
            </a:pPr>
            <a:r>
              <a:rPr lang="en-US" sz="2800" dirty="0" smtClean="0"/>
              <a:t>Same Jigsaw Puzzle</a:t>
            </a:r>
          </a:p>
          <a:p>
            <a:pPr marL="514350" indent="-514350">
              <a:spcAft>
                <a:spcPts val="1200"/>
              </a:spcAft>
              <a:buAutoNum type="arabicPeriod"/>
            </a:pPr>
            <a:r>
              <a:rPr lang="en-US" sz="2800" dirty="0" smtClean="0"/>
              <a:t>Different Ages</a:t>
            </a:r>
          </a:p>
          <a:p>
            <a:pPr marL="514350" indent="-514350">
              <a:spcAft>
                <a:spcPts val="1200"/>
              </a:spcAft>
              <a:buAutoNum type="arabicPeriod"/>
            </a:pPr>
            <a:r>
              <a:rPr lang="en-US" sz="2800" dirty="0" smtClean="0"/>
              <a:t>Time it took to put the puzzle together.</a:t>
            </a:r>
            <a:endParaRPr lang="en-US" sz="2800" dirty="0"/>
          </a:p>
        </p:txBody>
      </p:sp>
    </p:spTree>
    <p:custDataLst>
      <p:tags r:id="rId2"/>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sz="4000" dirty="0"/>
              <a:t>What was the independent variable?</a:t>
            </a:r>
          </a:p>
        </p:txBody>
      </p:sp>
      <p:sp>
        <p:nvSpPr>
          <p:cNvPr id="75779" name="Rectangle 3"/>
          <p:cNvSpPr>
            <a:spLocks noGrp="1" noChangeArrowheads="1"/>
          </p:cNvSpPr>
          <p:nvPr>
            <p:ph type="body" idx="1"/>
          </p:nvPr>
        </p:nvSpPr>
        <p:spPr/>
        <p:txBody>
          <a:bodyPr/>
          <a:lstStyle/>
          <a:p>
            <a:r>
              <a:rPr lang="en-US" sz="4400"/>
              <a:t>Ages of the students</a:t>
            </a:r>
          </a:p>
          <a:p>
            <a:pPr lvl="1"/>
            <a:r>
              <a:rPr lang="en-US" sz="4000"/>
              <a:t>Different ages were tested by the scientist</a:t>
            </a:r>
          </a:p>
          <a:p>
            <a:endParaRPr lang="en-US"/>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 calcmode="lin" valueType="num">
                                      <p:cBhvr additive="base">
                                        <p:cTn id="7" dur="500" fill="hold"/>
                                        <p:tgtEl>
                                          <p:spTgt spid="75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577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5779">
                                            <p:txEl>
                                              <p:pRg st="1" end="1"/>
                                            </p:txEl>
                                          </p:spTgt>
                                        </p:tgtEl>
                                        <p:attrNameLst>
                                          <p:attrName>style.visibility</p:attrName>
                                        </p:attrNameLst>
                                      </p:cBhvr>
                                      <p:to>
                                        <p:strVal val="visible"/>
                                      </p:to>
                                    </p:set>
                                    <p:anim calcmode="lin" valueType="num">
                                      <p:cBhvr additive="base">
                                        <p:cTn id="11" dur="500" fill="hold"/>
                                        <p:tgtEl>
                                          <p:spTgt spid="7577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577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6870700" cy="1600200"/>
          </a:xfrm>
        </p:spPr>
        <p:txBody>
          <a:bodyPr/>
          <a:lstStyle/>
          <a:p>
            <a:r>
              <a:rPr lang="en-US" sz="2000" dirty="0" smtClean="0"/>
              <a:t>Students of different ages were given the same jigsaw puzzle to put together.  They were timed to see how long it took to finish the puzzle.</a:t>
            </a:r>
            <a:br>
              <a:rPr lang="en-US" sz="2000" dirty="0" smtClean="0"/>
            </a:br>
            <a:r>
              <a:rPr lang="en-US" sz="2000" dirty="0" smtClean="0"/>
              <a:t/>
            </a:r>
            <a:br>
              <a:rPr lang="en-US" sz="2000" dirty="0" smtClean="0"/>
            </a:br>
            <a:r>
              <a:rPr lang="en-US" sz="2000" dirty="0" smtClean="0">
                <a:solidFill>
                  <a:srgbClr val="FF0000"/>
                </a:solidFill>
              </a:rPr>
              <a:t>What is the </a:t>
            </a:r>
            <a:r>
              <a:rPr lang="en-US" sz="2000" dirty="0" smtClean="0">
                <a:solidFill>
                  <a:srgbClr val="FF0000"/>
                </a:solidFill>
              </a:rPr>
              <a:t>dependent </a:t>
            </a:r>
            <a:r>
              <a:rPr lang="en-US" sz="2000" dirty="0" smtClean="0">
                <a:solidFill>
                  <a:srgbClr val="FF0000"/>
                </a:solidFill>
              </a:rPr>
              <a:t>variable?</a:t>
            </a:r>
            <a:endParaRPr lang="en-US" sz="2000" dirty="0"/>
          </a:p>
        </p:txBody>
      </p:sp>
      <p:graphicFrame>
        <p:nvGraphicFramePr>
          <p:cNvPr id="4" name="TPChart"/>
          <p:cNvGraphicFramePr>
            <a:graphicFrameLocks noChangeAspect="1"/>
          </p:cNvGraphicFramePr>
          <p:nvPr/>
        </p:nvGraphicFramePr>
        <p:xfrm>
          <a:off x="4508500" y="1651000"/>
          <a:ext cx="4572000" cy="5143500"/>
        </p:xfrm>
        <a:graphic>
          <a:graphicData uri="http://schemas.openxmlformats.org/presentationml/2006/ole">
            <p:oleObj spid="_x0000_s9218" name="Chart" r:id="rId5" imgW="4571910" imgH="5143500" progId="MSGraph.Chart.8">
              <p:embed followColorScheme="full"/>
            </p:oleObj>
          </a:graphicData>
        </a:graphic>
      </p:graphicFrame>
      <p:sp>
        <p:nvSpPr>
          <p:cNvPr id="3" name="TPAnswers"/>
          <p:cNvSpPr>
            <a:spLocks noGrp="1"/>
          </p:cNvSpPr>
          <p:nvPr>
            <p:ph type="body" idx="1"/>
            <p:custDataLst>
              <p:tags r:id="rId3"/>
            </p:custDataLst>
          </p:nvPr>
        </p:nvSpPr>
        <p:spPr>
          <a:xfrm>
            <a:off x="457200" y="2438400"/>
            <a:ext cx="4114800" cy="2819400"/>
          </a:xfrm>
        </p:spPr>
        <p:txBody>
          <a:bodyPr>
            <a:noAutofit/>
          </a:bodyPr>
          <a:lstStyle/>
          <a:p>
            <a:pPr marL="514350" indent="-514350">
              <a:spcAft>
                <a:spcPts val="1200"/>
              </a:spcAft>
              <a:buAutoNum type="arabicPeriod"/>
            </a:pPr>
            <a:r>
              <a:rPr lang="en-US" sz="2800" dirty="0" smtClean="0"/>
              <a:t>Same Jigsaw Puzzle</a:t>
            </a:r>
          </a:p>
          <a:p>
            <a:pPr marL="514350" indent="-514350">
              <a:spcAft>
                <a:spcPts val="1200"/>
              </a:spcAft>
              <a:buAutoNum type="arabicPeriod"/>
            </a:pPr>
            <a:r>
              <a:rPr lang="en-US" sz="2800" dirty="0" smtClean="0"/>
              <a:t>Different Ages</a:t>
            </a:r>
          </a:p>
          <a:p>
            <a:pPr marL="514350" indent="-514350">
              <a:spcAft>
                <a:spcPts val="1200"/>
              </a:spcAft>
              <a:buAutoNum type="arabicPeriod"/>
            </a:pPr>
            <a:r>
              <a:rPr lang="en-US" sz="2800" dirty="0" smtClean="0"/>
              <a:t>Time it took to put the puzzle together.</a:t>
            </a:r>
            <a:endParaRPr lang="en-US" sz="2800" dirty="0"/>
          </a:p>
        </p:txBody>
      </p:sp>
    </p:spTree>
    <p:custDataLst>
      <p:tags r:id="rId2"/>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z="4000"/>
              <a:t>What was the dependent variable?</a:t>
            </a:r>
          </a:p>
        </p:txBody>
      </p:sp>
      <p:sp>
        <p:nvSpPr>
          <p:cNvPr id="76803" name="Rectangle 3"/>
          <p:cNvSpPr>
            <a:spLocks noGrp="1" noChangeArrowheads="1"/>
          </p:cNvSpPr>
          <p:nvPr>
            <p:ph type="body" idx="1"/>
          </p:nvPr>
        </p:nvSpPr>
        <p:spPr/>
        <p:txBody>
          <a:bodyPr/>
          <a:lstStyle/>
          <a:p>
            <a:r>
              <a:rPr lang="en-US" sz="4400"/>
              <a:t>The time it to put the puzzle together</a:t>
            </a:r>
          </a:p>
          <a:p>
            <a:pPr lvl="1"/>
            <a:r>
              <a:rPr lang="en-US" sz="4000"/>
              <a:t>The time was observed and measured by the scientist</a:t>
            </a:r>
          </a:p>
          <a:p>
            <a:endParaRPr lang="en-US"/>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 calcmode="lin" valueType="num">
                                      <p:cBhvr additive="base">
                                        <p:cTn id="7" dur="500" fill="hold"/>
                                        <p:tgtEl>
                                          <p:spTgt spid="768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680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6803">
                                            <p:txEl>
                                              <p:pRg st="1" end="1"/>
                                            </p:txEl>
                                          </p:spTgt>
                                        </p:tgtEl>
                                        <p:attrNameLst>
                                          <p:attrName>style.visibility</p:attrName>
                                        </p:attrNameLst>
                                      </p:cBhvr>
                                      <p:to>
                                        <p:strVal val="visible"/>
                                      </p:to>
                                    </p:set>
                                    <p:anim calcmode="lin" valueType="num">
                                      <p:cBhvr additive="base">
                                        <p:cTn id="11" dur="500" fill="hold"/>
                                        <p:tgtEl>
                                          <p:spTgt spid="7680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680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722948"/>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MULTIRESPDIVISOR" val="1"/>
  <p:tag name="SAVECSVWITHSESSION" val="True"/>
  <p:tag name="DISPLAYNAME" val="True"/>
  <p:tag name="PRRESPONSE7" val="4"/>
  <p:tag name="POLLINGCYCLE" val="2"/>
  <p:tag name="STDCHART" val="1"/>
  <p:tag name="RESPTABLESTYLE" val="-1"/>
  <p:tag name="CUSTOMCELLBACKCOLOR1" val="-657956"/>
  <p:tag name="PRRESPONSE4" val="7"/>
  <p:tag name="ADVANCEDSETTINGSVIEW" val="False"/>
  <p:tag name="DELIMITERS" val="3.1"/>
  <p:tag name="INCLUDESESSION" val="True"/>
  <p:tag name="TPSTANDARDS" val=""/>
</p:tagLst>
</file>

<file path=ppt/tags/tag10.xml><?xml version="1.0" encoding="utf-8"?>
<p:tagLst xmlns:a="http://schemas.openxmlformats.org/drawingml/2006/main" xmlns:r="http://schemas.openxmlformats.org/officeDocument/2006/relationships" xmlns:p="http://schemas.openxmlformats.org/presentationml/2006/main">
  <p:tag name="SLIDEID" val="13DEDB50A2604B148AE9AA1D50EA1F16"/>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QUESTIONALIAS" val="Students of different ages were given the same jigsaw puzzle to put together.  They were timed to see how long it took to finish the puzzle.  What is the independent variable?"/>
  <p:tag name="ANSWERSALIAS" val="Same Jigsaw Puzzle|smicln|Different Ages|smicln|Time it took to put the puzzle together."/>
  <p:tag name="SLIDEORDER" val="2"/>
  <p:tag name="SLIDEGUID" val="494EFEC2A2644ACF8490787D107FD284"/>
  <p:tag name="VALUES" val="Incorrect|smicln|Incorrect|smicln|Correct"/>
</p:tagLst>
</file>

<file path=ppt/tags/tag11.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74"/>
  <p:tag name="FONTSIZE" val="28"/>
  <p:tag name="BULLETTYPE" val="ppBulletArabicPeriod"/>
  <p:tag name="ANSWERTEXT" val="Same Jigsaw Puzzle&#10;Different Ages&#10;Time it took to put the puzzle together."/>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SLIDEID" val="13DEDB50A2604B148AE9AA1D50EA1F16"/>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QUESTIONALIAS" val="Students of different ages were given the same jigsaw puzzle to put together.  They were timed to see how long it took to finish the puzzle.  What is the independent variable?"/>
  <p:tag name="ANSWERSALIAS" val="Same Jigsaw Puzzle|smicln|Different Ages|smicln|Time it took to put the puzzle together."/>
  <p:tag name="SLIDEORDER" val="4"/>
  <p:tag name="SLIDEGUID" val="5FBAF8F9266F40AEB481192586209EB1"/>
  <p:tag name="VALUES" val="Correct|smicln|Incorrect|smicln|Incorrect"/>
</p:tagLst>
</file>

<file path=ppt/tags/tag14.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74"/>
  <p:tag name="FONTSIZE" val="28"/>
  <p:tag name="BULLETTYPE" val="ppBulletArabicPeriod"/>
  <p:tag name="ANSWERTEXT" val="Same Jigsaw Puzzle&#10;Different Ages&#10;Time it took to put the puzzle together."/>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SLIDEGUID" val="5D4A9D3BC8FA4D6EBEB9FAC168315610"/>
  <p:tag name="SLIDEID" val="5D4A9D3BC8FA4D6EBEB9FAC168315610"/>
  <p:tag name="SLIDEORDER" val="1"/>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QUESTIONALIAS" val="An investigation was done with an electromagnetic system made from a battery and wire wrapped around a nail.  Different sizes of nails were used.  The number of paper clips the electromagnet could pick up was measured. What is the independent variable?"/>
  <p:tag name="ANSWERSALIAS" val="Number of paper clips picked up|smicln|Size of nails|smicln|Type of nail"/>
  <p:tag name="VALUES" val="Incorrect|smicln|Correct|smicln|Incorrect"/>
</p:tagLst>
</file>

<file path=ppt/tags/tag18.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58"/>
  <p:tag name="FONTSIZE" val="32"/>
  <p:tag name="BULLETTYPE" val="ppBulletArabicPeriod"/>
  <p:tag name="ANSWERTEXT" val="Number of paper clips picked up&#10;Size of nails&#10;Type of nail"/>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SLIDEID" val="5D4A9D3BC8FA4D6EBEB9FAC168315610"/>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ANSWERSALIAS" val="Number of paper clips picked up|smicln|Size of nails|smicln|Type of nail"/>
  <p:tag name="SLIDEORDER" val="2"/>
  <p:tag name="SLIDEGUID" val="A8B4E86955B5428DAA0C131BEE65F062"/>
  <p:tag name="QUESTIONALIAS" val="An investigation was done with an electromagnetic system made from a battery and wire wrapped around a nail.  Different sizes of nails were used.  The number of paper clips the electromagnet could pick up was measured. What is the dependent variable?"/>
  <p:tag name="VALUES" val="Correct|smicln|Incorrect|smicln|Incorrect"/>
</p:tagLst>
</file>

<file path=ppt/tags/tag21.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58"/>
  <p:tag name="FONTSIZE" val="32"/>
  <p:tag name="BULLETTYPE" val="ppBulletArabicPeriod"/>
  <p:tag name="ANSWERTEXT" val="Number of paper clips picked up&#10;Size of nails&#10;Type of nail"/>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SLIDEID" val="5D4A9D3BC8FA4D6EBEB9FAC168315610"/>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ANSWERSALIAS" val="Number of paper clips picked up|smicln|Size of nails|smicln|Type of nail"/>
  <p:tag name="SLIDEORDER" val="3"/>
  <p:tag name="SLIDEGUID" val="411C5811B94D4234BAEC4C33F397C26E"/>
  <p:tag name="VALUES" val="Incorrect|smicln|Incorrect|smicln|Correct"/>
  <p:tag name="QUESTIONALIAS" val="An investigation was done with an electromagnetic system made from a battery and wire wrapped around a nail.  Different sizes of nails were used.  The number of paper clips the electromagnet could pick up was measured. What is a control variable?"/>
</p:tagLst>
</file>

<file path=ppt/tags/tag24.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58"/>
  <p:tag name="FONTSIZE" val="32"/>
  <p:tag name="BULLETTYPE" val="ppBulletArabicPeriod"/>
  <p:tag name="ANSWERTEXT" val="Number of paper clips picked up&#10;Size of nails&#10;Type of nail"/>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8.xml><?xml version="1.0" encoding="utf-8"?>
<p:tagLst xmlns:a="http://schemas.openxmlformats.org/drawingml/2006/main" xmlns:r="http://schemas.openxmlformats.org/officeDocument/2006/relationships" xmlns:p="http://schemas.openxmlformats.org/presentationml/2006/main">
  <p:tag name="SLIDEGUID" val="7BBE380FD7FD4FAAB7D48B541157DEE7"/>
  <p:tag name="SLIDEID" val="7BBE380FD7FD4FAAB7D48B541157DEE7"/>
  <p:tag name="SLIDEORDER" val="1"/>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QUESTIONALIAS" val="The higher the temperature of water, the faster an egg will boil. What is the independent variable?"/>
  <p:tag name="ANSWERSALIAS" val="Temperature of water|smicln|Time it takes to boil|smicln|Egg"/>
  <p:tag name="VALUES" val="Correct|smicln|Incorrect|smicln|Incorrect"/>
</p:tagLst>
</file>

<file path=ppt/tags/tag29.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46"/>
  <p:tag name="FONTSIZE" val="24"/>
  <p:tag name="BULLETTYPE" val="ppBulletArabicPeriod"/>
  <p:tag name="ANSWERTEXT" val="Temperature of water&#10;Time it takes to boil&#10;Egg"/>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SLIDEID" val="7BBE380FD7FD4FAAB7D48B541157DEE7"/>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QUESTIONALIAS" val="The higher the temperature of water, the faster an egg will boil. What is the independent variable?"/>
  <p:tag name="ANSWERSALIAS" val="Temperature of water|smicln|Time it takes to boil|smicln|Egg"/>
  <p:tag name="SLIDEORDER" val="2"/>
  <p:tag name="SLIDEGUID" val="CDBF6ACC4B57442EB1D4304CE886F910"/>
  <p:tag name="VALUES" val="Correct|smicln|Incorrect|smicln|Incorrect"/>
</p:tagLst>
</file>

<file path=ppt/tags/tag31.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46"/>
  <p:tag name="FONTSIZE" val="24"/>
  <p:tag name="BULLETTYPE" val="ppBulletArabicPeriod"/>
  <p:tag name="ANSWERTEXT" val="Temperature of water&#10;Time it takes to boil&#10;Egg"/>
</p:tagLst>
</file>

<file path=ppt/tags/tag32.xml><?xml version="1.0" encoding="utf-8"?>
<p:tagLst xmlns:a="http://schemas.openxmlformats.org/drawingml/2006/main" xmlns:r="http://schemas.openxmlformats.org/officeDocument/2006/relationships" xmlns:p="http://schemas.openxmlformats.org/presentationml/2006/main">
  <p:tag name="SLIDEID" val="7BBE380FD7FD4FAAB7D48B541157DEE7"/>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QUESTIONALIAS" val="The higher the temperature of water, the faster an egg will boil. What is the independent variable?"/>
  <p:tag name="ANSWERSALIAS" val="Temperature of water|smicln|Time it takes to boil|smicln|Egg"/>
  <p:tag name="SLIDEORDER" val="3"/>
  <p:tag name="SLIDEGUID" val="1277043B3E094C07B6455A990FA8E289"/>
  <p:tag name="VALUES" val="Correct|smicln|Incorrect|smicln|Incorrect"/>
</p:tagLst>
</file>

<file path=ppt/tags/tag33.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46"/>
  <p:tag name="FONTSIZE" val="24"/>
  <p:tag name="BULLETTYPE" val="ppBulletArabicPeriod"/>
  <p:tag name="ANSWERTEXT" val="Temperature of water&#10;Time it takes to boil&#10;Egg"/>
</p:tagLst>
</file>

<file path=ppt/tags/tag3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7.xml><?xml version="1.0" encoding="utf-8"?>
<p:tagLst xmlns:a="http://schemas.openxmlformats.org/drawingml/2006/main" xmlns:r="http://schemas.openxmlformats.org/officeDocument/2006/relationships" xmlns:p="http://schemas.openxmlformats.org/presentationml/2006/main">
  <p:tag name="SLIDEGUID" val="4F4188C9A0314CBCB8F5575FF7119542"/>
  <p:tag name="SLIDEID" val="4F4188C9A0314CBCB8F5575FF7119542"/>
  <p:tag name="SLIDEORDER" val="1"/>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QUESTIONALIAS" val="The temperature of water was measured at different depths of a pond.  What is the independent variable?"/>
  <p:tag name="ANSWERSALIAS" val="Thermometer|smicln|Depth of the water|smicln|Temperature"/>
  <p:tag name="VALUES" val="No Value|smicln|No Value|smicln|No Value"/>
</p:tagLst>
</file>

<file path=ppt/tags/tag38.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42"/>
  <p:tag name="FONTSIZE" val="28"/>
  <p:tag name="BULLETTYPE" val="ppBulletArabicPeriod"/>
  <p:tag name="ANSWERTEXT" val="Thermometer&#10;Depth of the water&#10;Temperature"/>
</p:tagLst>
</file>

<file path=ppt/tags/tag39.xml><?xml version="1.0" encoding="utf-8"?>
<p:tagLst xmlns:a="http://schemas.openxmlformats.org/drawingml/2006/main" xmlns:r="http://schemas.openxmlformats.org/officeDocument/2006/relationships" xmlns:p="http://schemas.openxmlformats.org/presentationml/2006/main">
  <p:tag name="SLIDEID" val="4F4188C9A0314CBCB8F5575FF7119542"/>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QUESTIONALIAS" val="The temperature of water was measured at different depths of a pond.  What is the independent variable?"/>
  <p:tag name="ANSWERSALIAS" val="Thermometer|smicln|Depth of the water|smicln|Temperature"/>
  <p:tag name="SLIDEORDER" val="2"/>
  <p:tag name="SLIDEGUID" val="407B66BF96AB41F1924B9ED259C28EC7"/>
  <p:tag name="VALUES" val="No Value|smicln|No Value|smicln|No Valu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0.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42"/>
  <p:tag name="FONTSIZE" val="28"/>
  <p:tag name="BULLETTYPE" val="ppBulletArabicPeriod"/>
  <p:tag name="ANSWERTEXT" val="Thermometer&#10;Depth of the water&#10;Temperature"/>
</p:tagLst>
</file>

<file path=ppt/tags/tag41.xml><?xml version="1.0" encoding="utf-8"?>
<p:tagLst xmlns:a="http://schemas.openxmlformats.org/drawingml/2006/main" xmlns:r="http://schemas.openxmlformats.org/officeDocument/2006/relationships" xmlns:p="http://schemas.openxmlformats.org/presentationml/2006/main">
  <p:tag name="SLIDEID" val="4F4188C9A0314CBCB8F5575FF7119542"/>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QUESTIONALIAS" val="The temperature of water was measured at different depths of a pond.  What is the independent variable?"/>
  <p:tag name="ANSWERSALIAS" val="Thermometer|smicln|Depth of the water|smicln|Temperature"/>
  <p:tag name="SLIDEORDER" val="3"/>
  <p:tag name="SLIDEGUID" val="0E7C4D513B004FFAA42752A2B585D33F"/>
  <p:tag name="VALUES" val="No Value|smicln|No Value|smicln|No Value"/>
</p:tagLst>
</file>

<file path=ppt/tags/tag42.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42"/>
  <p:tag name="FONTSIZE" val="28"/>
  <p:tag name="BULLETTYPE" val="ppBulletArabicPeriod"/>
  <p:tag name="ANSWERTEXT" val="Thermometer&#10;Depth of the water&#10;Temperature"/>
</p:tagLst>
</file>

<file path=ppt/tags/tag4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SLIDEGUID" val="13DEDB50A2604B148AE9AA1D50EA1F16"/>
  <p:tag name="SLIDEID" val="13DEDB50A2604B148AE9AA1D50EA1F16"/>
  <p:tag name="SLIDEORDER" val="1"/>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QUESTIONALIAS" val="Students of different ages were given the same jigsaw puzzle to put together.  They were timed to see how long it took to finish the puzzle.  What is the independent variable?"/>
  <p:tag name="ANSWERSALIAS" val="Same Jigsaw Puzzle|smicln|Different Ages|smicln|Time it took to put the puzzle together."/>
  <p:tag name="VALUES" val="No Value|smicln|No Value|smicln|No Value"/>
</p:tagLst>
</file>

<file path=ppt/tags/tag8.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74"/>
  <p:tag name="FONTSIZE" val="28"/>
  <p:tag name="BULLETTYPE" val="ppBulletArabicPeriod"/>
  <p:tag name="ANSWERTEXT" val="Same Jigsaw Puzzle&#10;Different Ages&#10;Time it took to put the puzzle together."/>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Crayons</Template>
  <TotalTime>39</TotalTime>
  <Words>824</Words>
  <Application>Microsoft Office PowerPoint</Application>
  <PresentationFormat>On-screen Show (4:3)</PresentationFormat>
  <Paragraphs>111</Paragraphs>
  <Slides>33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Crayons</vt:lpstr>
      <vt:lpstr>Microsoft Graph Chart</vt:lpstr>
      <vt:lpstr>What are variables?</vt:lpstr>
      <vt:lpstr>Independent Variables</vt:lpstr>
      <vt:lpstr>Dependent Variable </vt:lpstr>
      <vt:lpstr>Controlled Variables</vt:lpstr>
      <vt:lpstr>Students of different ages were given the same jigsaw puzzle to put together.  They were timed to see how long it took to finish the puzzle.</vt:lpstr>
      <vt:lpstr>Students of different ages were given the same jigsaw puzzle to put together.  They were timed to see how long it took to finish the puzzle.  What is the independent variable?</vt:lpstr>
      <vt:lpstr>What was the independent variable?</vt:lpstr>
      <vt:lpstr>Students of different ages were given the same jigsaw puzzle to put together.  They were timed to see how long it took to finish the puzzle.  What is the dependent variable?</vt:lpstr>
      <vt:lpstr>What was the dependent variable?</vt:lpstr>
      <vt:lpstr>Students of different ages were given the same jigsaw puzzle to put together.  They were timed to see how long it took to finish the puzzle.  What is a controlled variable?</vt:lpstr>
      <vt:lpstr>What was a controlled variable?</vt:lpstr>
      <vt:lpstr>Another example:</vt:lpstr>
      <vt:lpstr>An investigation was done with an electromagnetic system made from a battery and wire wrapped around a nail.  Different sizes of nails were used.  The number of paper clips the electromagnet could pick up was measured. What is the independent variable?</vt:lpstr>
      <vt:lpstr>Independent variable:</vt:lpstr>
      <vt:lpstr>An investigation was done with an electromagnetic system made from a battery and wire wrapped around a nail.  Different sizes of nails were used.  The number of paper clips the electromagnet could pick up was measured. What is the dependent variable?</vt:lpstr>
      <vt:lpstr>Dependent variable:</vt:lpstr>
      <vt:lpstr>An investigation was done with an electromagnetic system made from a battery and wire wrapped around a nail.  Different sizes of nails were used.  The number of paper clips the electromagnet could pick up was measured. What is a control variable?</vt:lpstr>
      <vt:lpstr>Controlled variables:</vt:lpstr>
      <vt:lpstr>One more:</vt:lpstr>
      <vt:lpstr>The higher the temperature of water, the faster an egg will boil.</vt:lpstr>
      <vt:lpstr>The higher the temperature of water, the faster an egg will boil. What is the independent variable?</vt:lpstr>
      <vt:lpstr>The higher the temperature of water, the faster an egg will boil. What is the dependent variable?</vt:lpstr>
      <vt:lpstr>The higher the temperature of water, the faster an egg will boil. What is the control variable?</vt:lpstr>
      <vt:lpstr>Slide 24</vt:lpstr>
      <vt:lpstr>Last one:</vt:lpstr>
      <vt:lpstr>The temperature of water was measured at different depths of a pond.</vt:lpstr>
      <vt:lpstr>The temperature of water was measured at different depths of a pond.  What is the independent variable?</vt:lpstr>
      <vt:lpstr>The temperature of water was measured at different depths of a pond.  What is the dependent variable?</vt:lpstr>
      <vt:lpstr>The temperature of water was measured at different depths of a pond.  What is the control variable?</vt:lpstr>
      <vt:lpstr>Slide 30</vt:lpstr>
      <vt:lpstr>Designing Investigations</vt:lpstr>
      <vt:lpstr>The greater the amount of soap in a soap and water mixture, the bigger a soap bubble can be blown.</vt:lpstr>
      <vt:lpstr>The farther a ball drops, the higher it will bounce.</vt:lpstr>
    </vt:vector>
  </TitlesOfParts>
  <Company>cgesd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variables?</dc:title>
  <dc:creator>gbaker</dc:creator>
  <cp:lastModifiedBy>Windows User</cp:lastModifiedBy>
  <cp:revision>6</cp:revision>
  <cp:lastPrinted>1601-01-01T00:00:00Z</cp:lastPrinted>
  <dcterms:created xsi:type="dcterms:W3CDTF">2007-08-21T15:59:47Z</dcterms:created>
  <dcterms:modified xsi:type="dcterms:W3CDTF">2011-08-30T23:15:20Z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