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7" r:id="rId2"/>
    <p:sldId id="258" r:id="rId3"/>
    <p:sldId id="259" r:id="rId4"/>
    <p:sldId id="267" r:id="rId5"/>
    <p:sldId id="280" r:id="rId6"/>
    <p:sldId id="276" r:id="rId7"/>
    <p:sldId id="277" r:id="rId8"/>
    <p:sldId id="270" r:id="rId9"/>
    <p:sldId id="264" r:id="rId10"/>
    <p:sldId id="261" r:id="rId11"/>
    <p:sldId id="278" r:id="rId12"/>
    <p:sldId id="274" r:id="rId13"/>
    <p:sldId id="266" r:id="rId14"/>
    <p:sldId id="262" r:id="rId15"/>
    <p:sldId id="273" r:id="rId16"/>
    <p:sldId id="279" r:id="rId17"/>
    <p:sldId id="272" r:id="rId18"/>
    <p:sldId id="281" r:id="rId19"/>
    <p:sldId id="268" r:id="rId20"/>
    <p:sldId id="282" r:id="rId21"/>
    <p:sldId id="265" r:id="rId22"/>
    <p:sldId id="283" r:id="rId23"/>
    <p:sldId id="284" r:id="rId24"/>
    <p:sldId id="260"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2" d="100"/>
          <a:sy n="82" d="100"/>
        </p:scale>
        <p:origin x="-180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C20C1C-42AA-4F1D-9923-4581A4B147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F71F0-9070-4593-8BFF-8186AE58A9A5}"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pPr marL="228600" indent="-228600"/>
            <a:r>
              <a:rPr lang="en-US" sz="1400" b="1" i="1"/>
              <a:t>Notes:</a:t>
            </a:r>
            <a:endParaRPr lang="en-US" sz="1400"/>
          </a:p>
          <a:p>
            <a:pPr marL="228600" indent="-228600"/>
            <a:r>
              <a:rPr lang="en-US" sz="1400"/>
              <a:t>Relationships can be found throughout nature:</a:t>
            </a:r>
          </a:p>
          <a:p>
            <a:pPr marL="228600" indent="-228600"/>
            <a:r>
              <a:rPr lang="en-US" sz="1400"/>
              <a:t>	Dependent and Independent</a:t>
            </a:r>
          </a:p>
          <a:p>
            <a:pPr marL="228600" indent="-228600"/>
            <a:r>
              <a:rPr lang="en-US" sz="1400"/>
              <a:t>	Beneficial and Harmful</a:t>
            </a:r>
          </a:p>
          <a:p>
            <a:pPr marL="228600" indent="-228600"/>
            <a:r>
              <a:rPr lang="en-US" sz="1400"/>
              <a:t>	Hosts and Parasites </a:t>
            </a:r>
          </a:p>
          <a:p>
            <a:pPr marL="228600" indent="-228600"/>
            <a:r>
              <a:rPr lang="en-US" sz="1400"/>
              <a:t>	 </a:t>
            </a:r>
          </a:p>
          <a:p>
            <a:pPr marL="228600" indent="-228600"/>
            <a:r>
              <a:rPr lang="en-US" sz="1400" b="1" i="1"/>
              <a:t>Questions:</a:t>
            </a:r>
            <a:endParaRPr lang="en-US" sz="1400"/>
          </a:p>
          <a:p>
            <a:pPr marL="228600" indent="-228600">
              <a:buFont typeface="Times"/>
              <a:buChar char="•"/>
            </a:pPr>
            <a:r>
              <a:rPr lang="en-US" sz="1400"/>
              <a:t>This rhino is in a variety of relationships some obvious and some less visible.</a:t>
            </a:r>
          </a:p>
          <a:p>
            <a:pPr marL="228600" indent="-228600">
              <a:buFont typeface="Times"/>
              <a:buChar char="•"/>
            </a:pPr>
            <a:r>
              <a:rPr lang="en-US" sz="1400"/>
              <a:t>	1) Can you name any of these partnerships?</a:t>
            </a:r>
          </a:p>
          <a:p>
            <a:pPr marL="228600" indent="-228600">
              <a:buFont typeface="Times"/>
              <a:buChar char="•"/>
            </a:pPr>
            <a:r>
              <a:rPr lang="en-US" sz="1400"/>
              <a:t>	2) What the purpose of the relationship?</a:t>
            </a:r>
          </a:p>
          <a:p>
            <a:pPr marL="228600" indent="-228600">
              <a:buFont typeface="Times"/>
              <a:buChar char="•"/>
            </a:pPr>
            <a:r>
              <a:rPr lang="en-US" sz="1400"/>
              <a:t>	3) Who does it harm or help?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749A4-DD3F-4FC6-AABF-D8EA9383A6DF}"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97117-1F58-4577-9362-45827626DBB5}" type="slidenum">
              <a:rPr lang="en-US"/>
              <a:pPr/>
              <a:t>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A6068-646E-49FA-B218-9E14616E5480}"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pPr marL="228600" indent="-228600"/>
            <a:r>
              <a:rPr lang="en-US" sz="1400" b="1" i="1"/>
              <a:t>Notes:</a:t>
            </a:r>
            <a:endParaRPr lang="en-US" sz="1400"/>
          </a:p>
          <a:p>
            <a:pPr marL="228600" indent="-228600"/>
            <a:r>
              <a:rPr lang="en-US" sz="1400"/>
              <a:t>Mammal - Bird relationships are common. </a:t>
            </a:r>
          </a:p>
          <a:p>
            <a:pPr marL="228600" indent="-228600"/>
            <a:r>
              <a:rPr lang="en-US" sz="1400"/>
              <a:t>	</a:t>
            </a:r>
          </a:p>
          <a:p>
            <a:pPr marL="228600" indent="-228600"/>
            <a:r>
              <a:rPr lang="en-US" sz="1400" b="1" i="1"/>
              <a:t>Questions:</a:t>
            </a:r>
            <a:endParaRPr lang="en-US" sz="1400"/>
          </a:p>
          <a:p>
            <a:pPr marL="228600" indent="-228600">
              <a:buFont typeface="Times"/>
              <a:buAutoNum type="arabicParenR"/>
            </a:pPr>
            <a:r>
              <a:rPr lang="en-US" sz="1400"/>
              <a:t>Can you think of other animal-bird symbiotic relationships?</a:t>
            </a:r>
          </a:p>
          <a:p>
            <a:pPr marL="228600" indent="-228600">
              <a:buFont typeface="Times"/>
              <a:buAutoNum type="arabicParenR"/>
            </a:pPr>
            <a:r>
              <a:rPr lang="en-US" sz="1400"/>
              <a:t>Why and how do you think this relationship evolved?</a:t>
            </a:r>
          </a:p>
          <a:p>
            <a:pPr marL="228600" indent="-228600">
              <a:buFont typeface="Times"/>
              <a:buAutoNum type="arabicParenR"/>
            </a:pPr>
            <a:r>
              <a:rPr lang="en-US" sz="1400"/>
              <a:t>What special adaptations might have developed for this relationship?</a:t>
            </a:r>
            <a:endParaRPr 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9A02C-6DA5-4576-B244-0372DCB49214}" type="slidenum">
              <a:rPr lang="en-US"/>
              <a:pPr/>
              <a:t>12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9077B-CE83-4412-AB49-5B566B960734}" type="slidenum">
              <a:rPr lang="en-US"/>
              <a:pPr/>
              <a:t>13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C2D74-CC1D-46F6-8177-9521A3E0F37D}" type="slidenum">
              <a:rPr lang="en-US"/>
              <a:pPr/>
              <a:t>15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55257-D089-407C-8DBA-022BDC9BE884}" type="slidenum">
              <a:rPr lang="en-US"/>
              <a:pPr/>
              <a:t>17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4CA4D-989C-4B5A-BB1E-5780E2DF55CF}" type="slidenum">
              <a:rPr lang="en-US"/>
              <a:pPr/>
              <a:t>19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0DCDEC-F5D4-4B21-889A-21E8865BAB9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2E6EDC-539D-463A-84C4-179CF6F200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B9415B-5BC2-413B-A307-5DC28D0B18F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04DCA9D-ACDB-429A-ABC2-04F307E9686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B172F35-0474-46AA-9303-79F7B8D9A5A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7FBA00-1912-4ABA-B823-C4111D61BF4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818638-40A5-445F-B341-13AA6AF0C7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32A8E7-9DAB-4544-984A-197F814E08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0D1477-13AB-4BB4-A800-DFB7094251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0FA154-7143-4CCC-BDF1-1091258BE7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C48A948-7D60-4607-8EFD-C96DEB21951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9B7A47-6CEF-4643-8DCF-5C5BA60800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59DBAB-BCA7-4B0A-B1AD-CA9A4CD209A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31C630-436E-4007-8B47-F7F2D5F4C2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26" Type="http://schemas.openxmlformats.org/officeDocument/2006/relationships/image" Target="../media/image11.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5" Type="http://schemas.openxmlformats.org/officeDocument/2006/relationships/image" Target="../media/image10.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jpe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3C9EA9C-526C-44AC-B528-F5869188389F}" type="slidenum">
              <a:rPr lang="en-US"/>
              <a:pPr/>
              <a:t>‹#›</a:t>
            </a:fld>
            <a:endParaRPr lang="en-US"/>
          </a:p>
        </p:txBody>
      </p:sp>
      <p:grpSp>
        <p:nvGrpSpPr>
          <p:cNvPr id="4103" name="Group 7"/>
          <p:cNvGrpSpPr>
            <a:grpSpLocks/>
          </p:cNvGrpSpPr>
          <p:nvPr/>
        </p:nvGrpSpPr>
        <p:grpSpPr bwMode="auto">
          <a:xfrm>
            <a:off x="0" y="5857875"/>
            <a:ext cx="9144000" cy="1000125"/>
            <a:chOff x="0" y="3690"/>
            <a:chExt cx="5760" cy="630"/>
          </a:xfrm>
        </p:grpSpPr>
        <p:pic>
          <p:nvPicPr>
            <p:cNvPr id="4104" name="Picture 8" descr="MPj04465590000[1]"/>
            <p:cNvPicPr>
              <a:picLocks noChangeAspect="1" noChangeArrowheads="1"/>
            </p:cNvPicPr>
            <p:nvPr/>
          </p:nvPicPr>
          <p:blipFill>
            <a:blip r:embed="rId16" cstate="print"/>
            <a:srcRect/>
            <a:stretch>
              <a:fillRect/>
            </a:stretch>
          </p:blipFill>
          <p:spPr bwMode="auto">
            <a:xfrm>
              <a:off x="0" y="3696"/>
              <a:ext cx="481" cy="624"/>
            </a:xfrm>
            <a:prstGeom prst="rect">
              <a:avLst/>
            </a:prstGeom>
            <a:noFill/>
          </p:spPr>
        </p:pic>
        <p:pic>
          <p:nvPicPr>
            <p:cNvPr id="4105" name="Picture 9" descr="MPj04465610000[1]"/>
            <p:cNvPicPr>
              <a:picLocks noChangeAspect="1" noChangeArrowheads="1"/>
            </p:cNvPicPr>
            <p:nvPr/>
          </p:nvPicPr>
          <p:blipFill>
            <a:blip r:embed="rId17" cstate="print"/>
            <a:srcRect/>
            <a:stretch>
              <a:fillRect/>
            </a:stretch>
          </p:blipFill>
          <p:spPr bwMode="auto">
            <a:xfrm>
              <a:off x="5278" y="3696"/>
              <a:ext cx="482" cy="624"/>
            </a:xfrm>
            <a:prstGeom prst="rect">
              <a:avLst/>
            </a:prstGeom>
            <a:noFill/>
          </p:spPr>
        </p:pic>
        <p:pic>
          <p:nvPicPr>
            <p:cNvPr id="4106" name="Picture 10" descr="MPj04465920000[1]"/>
            <p:cNvPicPr>
              <a:picLocks noChangeAspect="1" noChangeArrowheads="1"/>
            </p:cNvPicPr>
            <p:nvPr/>
          </p:nvPicPr>
          <p:blipFill>
            <a:blip r:embed="rId18" cstate="print"/>
            <a:srcRect/>
            <a:stretch>
              <a:fillRect/>
            </a:stretch>
          </p:blipFill>
          <p:spPr bwMode="auto">
            <a:xfrm>
              <a:off x="480" y="3696"/>
              <a:ext cx="482" cy="624"/>
            </a:xfrm>
            <a:prstGeom prst="rect">
              <a:avLst/>
            </a:prstGeom>
            <a:noFill/>
          </p:spPr>
        </p:pic>
        <p:pic>
          <p:nvPicPr>
            <p:cNvPr id="4107" name="Picture 11" descr="MPj04465910000[1]"/>
            <p:cNvPicPr>
              <a:picLocks noChangeAspect="1" noChangeArrowheads="1"/>
            </p:cNvPicPr>
            <p:nvPr/>
          </p:nvPicPr>
          <p:blipFill>
            <a:blip r:embed="rId19" cstate="print"/>
            <a:srcRect/>
            <a:stretch>
              <a:fillRect/>
            </a:stretch>
          </p:blipFill>
          <p:spPr bwMode="auto">
            <a:xfrm>
              <a:off x="1440" y="3696"/>
              <a:ext cx="482" cy="624"/>
            </a:xfrm>
            <a:prstGeom prst="rect">
              <a:avLst/>
            </a:prstGeom>
            <a:noFill/>
          </p:spPr>
        </p:pic>
        <p:pic>
          <p:nvPicPr>
            <p:cNvPr id="4108" name="Picture 12" descr="MPj04465970000[1]"/>
            <p:cNvPicPr>
              <a:picLocks noChangeAspect="1" noChangeArrowheads="1"/>
            </p:cNvPicPr>
            <p:nvPr/>
          </p:nvPicPr>
          <p:blipFill>
            <a:blip r:embed="rId20" cstate="print"/>
            <a:srcRect/>
            <a:stretch>
              <a:fillRect/>
            </a:stretch>
          </p:blipFill>
          <p:spPr bwMode="auto">
            <a:xfrm>
              <a:off x="1920" y="3696"/>
              <a:ext cx="483" cy="624"/>
            </a:xfrm>
            <a:prstGeom prst="rect">
              <a:avLst/>
            </a:prstGeom>
            <a:noFill/>
          </p:spPr>
        </p:pic>
        <p:pic>
          <p:nvPicPr>
            <p:cNvPr id="4109" name="Picture 13" descr="MPj04465870000[1]"/>
            <p:cNvPicPr>
              <a:picLocks noChangeAspect="1" noChangeArrowheads="1"/>
            </p:cNvPicPr>
            <p:nvPr/>
          </p:nvPicPr>
          <p:blipFill>
            <a:blip r:embed="rId21" cstate="print"/>
            <a:srcRect/>
            <a:stretch>
              <a:fillRect/>
            </a:stretch>
          </p:blipFill>
          <p:spPr bwMode="auto">
            <a:xfrm>
              <a:off x="960" y="3696"/>
              <a:ext cx="482" cy="624"/>
            </a:xfrm>
            <a:prstGeom prst="rect">
              <a:avLst/>
            </a:prstGeom>
            <a:noFill/>
          </p:spPr>
        </p:pic>
        <p:pic>
          <p:nvPicPr>
            <p:cNvPr id="4110" name="Picture 14" descr="MPj04465860000[1]"/>
            <p:cNvPicPr>
              <a:picLocks noChangeAspect="1" noChangeArrowheads="1"/>
            </p:cNvPicPr>
            <p:nvPr/>
          </p:nvPicPr>
          <p:blipFill>
            <a:blip r:embed="rId22" cstate="print"/>
            <a:srcRect/>
            <a:stretch>
              <a:fillRect/>
            </a:stretch>
          </p:blipFill>
          <p:spPr bwMode="auto">
            <a:xfrm>
              <a:off x="4176" y="3696"/>
              <a:ext cx="483" cy="624"/>
            </a:xfrm>
            <a:prstGeom prst="rect">
              <a:avLst/>
            </a:prstGeom>
            <a:noFill/>
          </p:spPr>
        </p:pic>
        <p:pic>
          <p:nvPicPr>
            <p:cNvPr id="4111" name="Picture 15" descr="MPj04465850000[1]"/>
            <p:cNvPicPr>
              <a:picLocks noChangeAspect="1" noChangeArrowheads="1"/>
            </p:cNvPicPr>
            <p:nvPr/>
          </p:nvPicPr>
          <p:blipFill>
            <a:blip r:embed="rId23" cstate="print"/>
            <a:srcRect/>
            <a:stretch>
              <a:fillRect/>
            </a:stretch>
          </p:blipFill>
          <p:spPr bwMode="auto">
            <a:xfrm>
              <a:off x="3216" y="3696"/>
              <a:ext cx="483" cy="624"/>
            </a:xfrm>
            <a:prstGeom prst="rect">
              <a:avLst/>
            </a:prstGeom>
            <a:noFill/>
          </p:spPr>
        </p:pic>
        <p:pic>
          <p:nvPicPr>
            <p:cNvPr id="4112" name="Picture 16" descr="MPj04465580000[1]"/>
            <p:cNvPicPr>
              <a:picLocks noChangeAspect="1" noChangeArrowheads="1"/>
            </p:cNvPicPr>
            <p:nvPr/>
          </p:nvPicPr>
          <p:blipFill>
            <a:blip r:embed="rId24" cstate="print"/>
            <a:srcRect/>
            <a:stretch>
              <a:fillRect/>
            </a:stretch>
          </p:blipFill>
          <p:spPr bwMode="auto">
            <a:xfrm>
              <a:off x="3696" y="3696"/>
              <a:ext cx="481" cy="624"/>
            </a:xfrm>
            <a:prstGeom prst="rect">
              <a:avLst/>
            </a:prstGeom>
            <a:noFill/>
          </p:spPr>
        </p:pic>
        <p:pic>
          <p:nvPicPr>
            <p:cNvPr id="4113" name="Picture 17" descr="MPj04465710000[1]"/>
            <p:cNvPicPr>
              <a:picLocks noChangeAspect="1" noChangeArrowheads="1"/>
            </p:cNvPicPr>
            <p:nvPr/>
          </p:nvPicPr>
          <p:blipFill>
            <a:blip r:embed="rId25" cstate="print"/>
            <a:srcRect/>
            <a:stretch>
              <a:fillRect/>
            </a:stretch>
          </p:blipFill>
          <p:spPr bwMode="auto">
            <a:xfrm>
              <a:off x="2400" y="3690"/>
              <a:ext cx="816" cy="630"/>
            </a:xfrm>
            <a:prstGeom prst="rect">
              <a:avLst/>
            </a:prstGeom>
            <a:noFill/>
          </p:spPr>
        </p:pic>
        <p:pic>
          <p:nvPicPr>
            <p:cNvPr id="4114" name="Picture 18" descr="MPj04465930000[1]"/>
            <p:cNvPicPr>
              <a:picLocks noChangeAspect="1" noChangeArrowheads="1"/>
            </p:cNvPicPr>
            <p:nvPr/>
          </p:nvPicPr>
          <p:blipFill>
            <a:blip r:embed="rId26" cstate="print"/>
            <a:srcRect/>
            <a:stretch>
              <a:fillRect/>
            </a:stretch>
          </p:blipFill>
          <p:spPr bwMode="auto">
            <a:xfrm>
              <a:off x="4608" y="3696"/>
              <a:ext cx="672" cy="624"/>
            </a:xfrm>
            <a:prstGeom prst="rect">
              <a:avLst/>
            </a:prstGeom>
            <a:noFill/>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099">
                                            <p:txEl>
                                              <p:pRg st="3" end="3"/>
                                            </p:txEl>
                                          </p:spTgt>
                                        </p:tgtEl>
                                        <p:attrNameLst>
                                          <p:attrName>style.visibility</p:attrName>
                                        </p:attrNameLst>
                                      </p:cBhvr>
                                      <p:to>
                                        <p:strVal val="visible"/>
                                      </p:to>
                                    </p:set>
                                    <p:animEffect transition="in" filter="fade">
                                      <p:cBhvr>
                                        <p:cTn id="24" dur="1000"/>
                                        <p:tgtEl>
                                          <p:spTgt spid="4099">
                                            <p:txEl>
                                              <p:pRg st="3" end="3"/>
                                            </p:txEl>
                                          </p:spTgt>
                                        </p:tgtEl>
                                      </p:cBhvr>
                                    </p:animEffect>
                                    <p:anim calcmode="lin" valueType="num">
                                      <p:cBhvr>
                                        <p:cTn id="25"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Effect transition="in" filter="fade">
                                      <p:cBhvr>
                                        <p:cTn id="29" dur="1000"/>
                                        <p:tgtEl>
                                          <p:spTgt spid="4099">
                                            <p:txEl>
                                              <p:pRg st="4" end="4"/>
                                            </p:txEl>
                                          </p:spTgt>
                                        </p:tgtEl>
                                      </p:cBhvr>
                                    </p:animEffect>
                                    <p:anim calcmode="lin" valueType="num">
                                      <p:cBhvr>
                                        <p:cTn id="30"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tmplLst>
          <p:tmpl lvl="1">
            <p:tnLst>
              <p:par>
                <p:cTn presetID="47"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fade">
                      <p:cBhvr>
                        <p:cTn dur="1000"/>
                        <p:tgtEl>
                          <p:spTgt spid="4099"/>
                        </p:tgtEl>
                      </p:cBhvr>
                    </p:animEffect>
                    <p:anim calcmode="lin" valueType="num">
                      <p:cBhvr>
                        <p:cTn dur="1000" fill="hold"/>
                        <p:tgtEl>
                          <p:spTgt spid="4099"/>
                        </p:tgtEl>
                        <p:attrNameLst>
                          <p:attrName>ppt_x</p:attrName>
                        </p:attrNameLst>
                      </p:cBhvr>
                      <p:tavLst>
                        <p:tav tm="0">
                          <p:val>
                            <p:strVal val="#ppt_x"/>
                          </p:val>
                        </p:tav>
                        <p:tav tm="100000">
                          <p:val>
                            <p:strVal val="#ppt_x"/>
                          </p:val>
                        </p:tav>
                      </p:tavLst>
                    </p:anim>
                    <p:anim calcmode="lin" valueType="num">
                      <p:cBhvr>
                        <p:cTn dur="1000" fill="hold"/>
                        <p:tgtEl>
                          <p:spTgt spid="4099"/>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Bookman Old Style" pitchFamily="18" charset="0"/>
        </a:defRPr>
      </a:lvl2pPr>
      <a:lvl3pPr algn="ctr" rtl="0" fontAlgn="base">
        <a:spcBef>
          <a:spcPct val="0"/>
        </a:spcBef>
        <a:spcAft>
          <a:spcPct val="0"/>
        </a:spcAft>
        <a:defRPr sz="4400">
          <a:solidFill>
            <a:schemeClr val="tx2"/>
          </a:solidFill>
          <a:latin typeface="Bookman Old Style" pitchFamily="18" charset="0"/>
        </a:defRPr>
      </a:lvl3pPr>
      <a:lvl4pPr algn="ctr" rtl="0" fontAlgn="base">
        <a:spcBef>
          <a:spcPct val="0"/>
        </a:spcBef>
        <a:spcAft>
          <a:spcPct val="0"/>
        </a:spcAft>
        <a:defRPr sz="4400">
          <a:solidFill>
            <a:schemeClr val="tx2"/>
          </a:solidFill>
          <a:latin typeface="Bookman Old Style" pitchFamily="18" charset="0"/>
        </a:defRPr>
      </a:lvl4pPr>
      <a:lvl5pPr algn="ctr" rtl="0" fontAlgn="base">
        <a:spcBef>
          <a:spcPct val="0"/>
        </a:spcBef>
        <a:spcAft>
          <a:spcPct val="0"/>
        </a:spcAft>
        <a:defRPr sz="4400">
          <a:solidFill>
            <a:schemeClr val="tx2"/>
          </a:solidFill>
          <a:latin typeface="Bookman Old Style" pitchFamily="18" charset="0"/>
        </a:defRPr>
      </a:lvl5pPr>
      <a:lvl6pPr marL="457200" algn="ctr" rtl="0" fontAlgn="base">
        <a:spcBef>
          <a:spcPct val="0"/>
        </a:spcBef>
        <a:spcAft>
          <a:spcPct val="0"/>
        </a:spcAft>
        <a:defRPr sz="4400">
          <a:solidFill>
            <a:schemeClr val="tx2"/>
          </a:solidFill>
          <a:latin typeface="Bookman Old Style" pitchFamily="18" charset="0"/>
        </a:defRPr>
      </a:lvl6pPr>
      <a:lvl7pPr marL="914400" algn="ctr" rtl="0" fontAlgn="base">
        <a:spcBef>
          <a:spcPct val="0"/>
        </a:spcBef>
        <a:spcAft>
          <a:spcPct val="0"/>
        </a:spcAft>
        <a:defRPr sz="4400">
          <a:solidFill>
            <a:schemeClr val="tx2"/>
          </a:solidFill>
          <a:latin typeface="Bookman Old Style" pitchFamily="18" charset="0"/>
        </a:defRPr>
      </a:lvl7pPr>
      <a:lvl8pPr marL="1371600" algn="ctr" rtl="0" fontAlgn="base">
        <a:spcBef>
          <a:spcPct val="0"/>
        </a:spcBef>
        <a:spcAft>
          <a:spcPct val="0"/>
        </a:spcAft>
        <a:defRPr sz="4400">
          <a:solidFill>
            <a:schemeClr val="tx2"/>
          </a:solidFill>
          <a:latin typeface="Bookman Old Style" pitchFamily="18" charset="0"/>
        </a:defRPr>
      </a:lvl8pPr>
      <a:lvl9pPr marL="1828800" algn="ctr" rtl="0" fontAlgn="base">
        <a:spcBef>
          <a:spcPct val="0"/>
        </a:spcBef>
        <a:spcAft>
          <a:spcPct val="0"/>
        </a:spcAft>
        <a:defRPr sz="4400">
          <a:solidFill>
            <a:schemeClr val="tx2"/>
          </a:solidFill>
          <a:latin typeface="Bookman Old Style"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www.ms-starship.com/sciencenew/symbiosis.ht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pbs.org/wnet/nature/enemies/partners.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listverse.wpengine.netdna-cdn.com/wp-content/uploads/2008/06/800px-hookworms.jpg" TargetMode="External"/><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838200"/>
            <a:ext cx="7772400" cy="1470025"/>
          </a:xfrm>
        </p:spPr>
        <p:txBody>
          <a:bodyPr/>
          <a:lstStyle/>
          <a:p>
            <a:r>
              <a:rPr lang="en-US"/>
              <a:t>Relationships in Nature</a:t>
            </a:r>
          </a:p>
        </p:txBody>
      </p:sp>
      <p:pic>
        <p:nvPicPr>
          <p:cNvPr id="6148" name="Picture 4"/>
          <p:cNvPicPr>
            <a:picLocks noChangeAspect="1" noChangeArrowheads="1"/>
          </p:cNvPicPr>
          <p:nvPr/>
        </p:nvPicPr>
        <p:blipFill>
          <a:blip r:embed="rId3" cstate="print"/>
          <a:srcRect/>
          <a:stretch>
            <a:fillRect/>
          </a:stretch>
        </p:blipFill>
        <p:spPr bwMode="auto">
          <a:xfrm>
            <a:off x="2819400" y="3048000"/>
            <a:ext cx="36576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4114800"/>
            <a:ext cx="4587875" cy="1143000"/>
          </a:xfrm>
        </p:spPr>
        <p:txBody>
          <a:bodyPr/>
          <a:lstStyle/>
          <a:p>
            <a:r>
              <a:rPr lang="en-US" sz="4800"/>
              <a:t>Mutualism: both benefit</a:t>
            </a:r>
          </a:p>
        </p:txBody>
      </p:sp>
      <p:sp>
        <p:nvSpPr>
          <p:cNvPr id="13315" name="Text Box 3"/>
          <p:cNvSpPr txBox="1">
            <a:spLocks noChangeArrowheads="1"/>
          </p:cNvSpPr>
          <p:nvPr/>
        </p:nvSpPr>
        <p:spPr bwMode="auto">
          <a:xfrm>
            <a:off x="288925" y="304800"/>
            <a:ext cx="4284663" cy="1311275"/>
          </a:xfrm>
          <a:prstGeom prst="rect">
            <a:avLst/>
          </a:prstGeom>
          <a:noFill/>
          <a:ln w="9525">
            <a:noFill/>
            <a:miter lim="800000"/>
            <a:headEnd/>
            <a:tailEnd/>
          </a:ln>
          <a:effectLst/>
        </p:spPr>
        <p:txBody>
          <a:bodyPr>
            <a:spAutoFit/>
          </a:bodyPr>
          <a:lstStyle/>
          <a:p>
            <a:pPr algn="ctr" eaLnBrk="0" hangingPunct="0"/>
            <a:r>
              <a:rPr lang="en-US" altLang="en-US" sz="4000">
                <a:solidFill>
                  <a:schemeClr val="tx2"/>
                </a:solidFill>
                <a:latin typeface="Skia" charset="0"/>
              </a:rPr>
              <a:t>Moray Eel with Cleaner Fish</a:t>
            </a:r>
            <a:endParaRPr lang="en-US" altLang="en-US" sz="4000">
              <a:latin typeface="Skia" charset="0"/>
            </a:endParaRPr>
          </a:p>
        </p:txBody>
      </p:sp>
      <p:pic>
        <p:nvPicPr>
          <p:cNvPr id="13316" name="Picture 4"/>
          <p:cNvPicPr>
            <a:picLocks noChangeAspect="1" noChangeArrowheads="1"/>
          </p:cNvPicPr>
          <p:nvPr/>
        </p:nvPicPr>
        <p:blipFill>
          <a:blip r:embed="rId2" cstate="print"/>
          <a:srcRect/>
          <a:stretch>
            <a:fillRect/>
          </a:stretch>
        </p:blipFill>
        <p:spPr bwMode="auto">
          <a:xfrm>
            <a:off x="5562600" y="533400"/>
            <a:ext cx="2952750" cy="4524375"/>
          </a:xfrm>
          <a:prstGeom prst="rect">
            <a:avLst/>
          </a:prstGeom>
          <a:noFill/>
        </p:spPr>
      </p:pic>
      <p:sp>
        <p:nvSpPr>
          <p:cNvPr id="13317" name="Text Box 5"/>
          <p:cNvSpPr txBox="1">
            <a:spLocks noChangeArrowheads="1"/>
          </p:cNvSpPr>
          <p:nvPr/>
        </p:nvSpPr>
        <p:spPr bwMode="auto">
          <a:xfrm>
            <a:off x="228600" y="2286000"/>
            <a:ext cx="5145088" cy="1554163"/>
          </a:xfrm>
          <a:prstGeom prst="rect">
            <a:avLst/>
          </a:prstGeom>
          <a:noFill/>
          <a:ln w="9525">
            <a:noFill/>
            <a:miter lim="800000"/>
            <a:headEnd/>
            <a:tailEnd/>
          </a:ln>
          <a:effectLst/>
        </p:spPr>
        <p:txBody>
          <a:bodyPr>
            <a:spAutoFit/>
          </a:bodyPr>
          <a:lstStyle/>
          <a:p>
            <a:pPr algn="ctr" eaLnBrk="0" hangingPunct="0"/>
            <a:r>
              <a:rPr lang="en-US" altLang="en-US" sz="3200">
                <a:solidFill>
                  <a:srgbClr val="008000"/>
                </a:solidFill>
                <a:latin typeface="Skia" charset="0"/>
              </a:rPr>
              <a:t>Moray Eel gets a clean mouth </a:t>
            </a:r>
          </a:p>
          <a:p>
            <a:pPr algn="ctr" eaLnBrk="0" hangingPunct="0"/>
            <a:r>
              <a:rPr lang="en-US" altLang="en-US" sz="3200">
                <a:solidFill>
                  <a:srgbClr val="008000"/>
                </a:solidFill>
                <a:latin typeface="Skia" charset="0"/>
              </a:rPr>
              <a:t>Cleaner Fish gets a meal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additive="base">
                                        <p:cTn id="11" dur="500" fill="hold"/>
                                        <p:tgtEl>
                                          <p:spTgt spid="13314"/>
                                        </p:tgtEl>
                                        <p:attrNameLst>
                                          <p:attrName>ppt_x</p:attrName>
                                        </p:attrNameLst>
                                      </p:cBhvr>
                                      <p:tavLst>
                                        <p:tav tm="0">
                                          <p:val>
                                            <p:strVal val="0-#ppt_w/2"/>
                                          </p:val>
                                        </p:tav>
                                        <p:tav tm="100000">
                                          <p:val>
                                            <p:strVal val="#ppt_x"/>
                                          </p:val>
                                        </p:tav>
                                      </p:tavLst>
                                    </p:anim>
                                    <p:anim calcmode="lin" valueType="num">
                                      <p:cBhvr additive="base">
                                        <p:cTn id="12"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Zebra &amp; Ostriches</a:t>
            </a:r>
            <a:endParaRPr lang="en-US" dirty="0"/>
          </a:p>
        </p:txBody>
      </p:sp>
      <p:sp>
        <p:nvSpPr>
          <p:cNvPr id="3" name="Text Placeholder 2"/>
          <p:cNvSpPr>
            <a:spLocks noGrp="1"/>
          </p:cNvSpPr>
          <p:nvPr>
            <p:ph type="body" sz="half" idx="1"/>
          </p:nvPr>
        </p:nvSpPr>
        <p:spPr/>
        <p:txBody>
          <a:bodyPr/>
          <a:lstStyle/>
          <a:p>
            <a:r>
              <a:rPr lang="en-US" sz="2400" dirty="0" smtClean="0"/>
              <a:t>The ostrich always moves with the herd of zebras since it has a poor sense of hearing and smell, whereas the zebra has very sharp senses. The ostrich has a keen sense of sight, which the zebra lacks. </a:t>
            </a:r>
            <a:br>
              <a:rPr lang="en-US" sz="2400" dirty="0" smtClean="0"/>
            </a:br>
            <a:endParaRPr lang="en-US" sz="2400" dirty="0"/>
          </a:p>
        </p:txBody>
      </p:sp>
      <p:pic>
        <p:nvPicPr>
          <p:cNvPr id="5" name="Content Placeholder 4" descr="zebra-ostrich-symbiosis.jpg"/>
          <p:cNvPicPr>
            <a:picLocks noGrp="1" noChangeAspect="1"/>
          </p:cNvPicPr>
          <p:nvPr>
            <p:ph sz="half" idx="2"/>
          </p:nvPr>
        </p:nvPicPr>
        <p:blipFill>
          <a:blip r:embed="rId2" cstate="print"/>
          <a:stretch>
            <a:fillRect/>
          </a:stretch>
        </p:blipFill>
        <p:spPr>
          <a:xfrm>
            <a:off x="4902374" y="1600200"/>
            <a:ext cx="3530251"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Lichen</a:t>
            </a:r>
          </a:p>
        </p:txBody>
      </p:sp>
      <p:pic>
        <p:nvPicPr>
          <p:cNvPr id="34820" name="Picture 4"/>
          <p:cNvPicPr>
            <a:picLocks noGrp="1" noChangeAspect="1" noChangeArrowheads="1"/>
          </p:cNvPicPr>
          <p:nvPr>
            <p:ph sz="half" idx="1"/>
          </p:nvPr>
        </p:nvPicPr>
        <p:blipFill>
          <a:blip r:embed="rId3" cstate="print"/>
          <a:srcRect/>
          <a:stretch>
            <a:fillRect/>
          </a:stretch>
        </p:blipFill>
        <p:spPr>
          <a:xfrm>
            <a:off x="304800" y="1752600"/>
            <a:ext cx="4038600" cy="3581400"/>
          </a:xfrm>
        </p:spPr>
      </p:pic>
      <p:sp>
        <p:nvSpPr>
          <p:cNvPr id="34819" name="Rectangle 3"/>
          <p:cNvSpPr>
            <a:spLocks noGrp="1" noChangeArrowheads="1"/>
          </p:cNvSpPr>
          <p:nvPr>
            <p:ph type="body" sz="half" idx="2"/>
          </p:nvPr>
        </p:nvSpPr>
        <p:spPr/>
        <p:txBody>
          <a:bodyPr/>
          <a:lstStyle/>
          <a:p>
            <a:r>
              <a:rPr lang="en-US" sz="2800"/>
              <a:t>Slow growing plants</a:t>
            </a:r>
          </a:p>
          <a:p>
            <a:r>
              <a:rPr lang="en-US" sz="2800"/>
              <a:t>Partnership: fungi &amp; algae</a:t>
            </a:r>
          </a:p>
          <a:p>
            <a:r>
              <a:rPr lang="en-US" sz="2800"/>
              <a:t>Neither could live alone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Commensalism</a:t>
            </a:r>
          </a:p>
        </p:txBody>
      </p:sp>
      <p:sp>
        <p:nvSpPr>
          <p:cNvPr id="18435" name="Rectangle 3"/>
          <p:cNvSpPr>
            <a:spLocks noGrp="1" noChangeArrowheads="1"/>
          </p:cNvSpPr>
          <p:nvPr>
            <p:ph type="body" sz="half" idx="1"/>
          </p:nvPr>
        </p:nvSpPr>
        <p:spPr>
          <a:xfrm>
            <a:off x="457200" y="1600200"/>
            <a:ext cx="7543800" cy="4525963"/>
          </a:xfrm>
        </p:spPr>
        <p:txBody>
          <a:bodyPr/>
          <a:lstStyle/>
          <a:p>
            <a:r>
              <a:rPr lang="en-US" sz="2800" dirty="0" smtClean="0"/>
              <a:t>Means “eating </a:t>
            </a:r>
            <a:r>
              <a:rPr lang="en-US" sz="2800" dirty="0"/>
              <a:t>together at the same table”</a:t>
            </a:r>
          </a:p>
          <a:p>
            <a:r>
              <a:rPr lang="en-US" sz="2800" dirty="0"/>
              <a:t>Only one member benefits</a:t>
            </a:r>
          </a:p>
          <a:p>
            <a:pPr lvl="1"/>
            <a:r>
              <a:rPr lang="en-US" sz="2400" dirty="0"/>
              <a:t>sharing space, defense, shelter, food</a:t>
            </a:r>
          </a:p>
          <a:p>
            <a:r>
              <a:rPr lang="en-US" sz="2800" dirty="0"/>
              <a:t>Neither will die if relationship is ended</a:t>
            </a:r>
          </a:p>
          <a:p>
            <a:endParaRPr lang="en-US" sz="2800" dirty="0"/>
          </a:p>
          <a:p>
            <a:endParaRPr lang="en-US" sz="2800" dirty="0"/>
          </a:p>
        </p:txBody>
      </p:sp>
      <p:sp>
        <p:nvSpPr>
          <p:cNvPr id="18437" name="Rectangle 5"/>
          <p:cNvSpPr>
            <a:spLocks noChangeArrowheads="1"/>
          </p:cNvSpPr>
          <p:nvPr/>
        </p:nvSpPr>
        <p:spPr bwMode="auto">
          <a:xfrm>
            <a:off x="2819400" y="6248400"/>
            <a:ext cx="5759450" cy="366713"/>
          </a:xfrm>
          <a:prstGeom prst="rect">
            <a:avLst/>
          </a:prstGeom>
          <a:noFill/>
          <a:ln w="9525">
            <a:noFill/>
            <a:miter lim="800000"/>
            <a:headEnd/>
            <a:tailEnd/>
          </a:ln>
          <a:effectLst/>
        </p:spPr>
        <p:txBody>
          <a:bodyPr wrap="none">
            <a:spAutoFit/>
          </a:bodyPr>
          <a:lstStyle/>
          <a:p>
            <a:r>
              <a:rPr lang="en-US">
                <a:hlinkClick r:id="rId3"/>
              </a:rPr>
              <a:t>http://www.ms-starship.com/sciencenew/symbiosis.htm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6988" y="4572000"/>
            <a:ext cx="9170988" cy="1143000"/>
          </a:xfrm>
          <a:prstGeom prst="rect">
            <a:avLst/>
          </a:prstGeom>
          <a:noFill/>
          <a:ln w="9525">
            <a:noFill/>
            <a:miter lim="800000"/>
            <a:headEnd/>
            <a:tailEnd/>
          </a:ln>
          <a:effectLst/>
        </p:spPr>
        <p:txBody>
          <a:bodyPr anchor="ctr"/>
          <a:lstStyle/>
          <a:p>
            <a:pPr algn="ctr"/>
            <a:r>
              <a:rPr lang="en-US" altLang="en-US" sz="4800">
                <a:solidFill>
                  <a:schemeClr val="tx2"/>
                </a:solidFill>
                <a:latin typeface="Bookman Old Style" pitchFamily="18" charset="0"/>
              </a:rPr>
              <a:t>Commensalism: one benefits, one is unaffected</a:t>
            </a:r>
          </a:p>
        </p:txBody>
      </p:sp>
      <p:sp>
        <p:nvSpPr>
          <p:cNvPr id="14339" name="Text Box 3"/>
          <p:cNvSpPr txBox="1">
            <a:spLocks noChangeArrowheads="1"/>
          </p:cNvSpPr>
          <p:nvPr/>
        </p:nvSpPr>
        <p:spPr bwMode="auto">
          <a:xfrm>
            <a:off x="228600" y="0"/>
            <a:ext cx="6256338" cy="701675"/>
          </a:xfrm>
          <a:prstGeom prst="rect">
            <a:avLst/>
          </a:prstGeom>
          <a:noFill/>
          <a:ln w="9525">
            <a:noFill/>
            <a:miter lim="800000"/>
            <a:headEnd/>
            <a:tailEnd/>
          </a:ln>
          <a:effectLst/>
        </p:spPr>
        <p:txBody>
          <a:bodyPr>
            <a:spAutoFit/>
          </a:bodyPr>
          <a:lstStyle/>
          <a:p>
            <a:pPr algn="ctr" eaLnBrk="0" hangingPunct="0"/>
            <a:r>
              <a:rPr lang="en-US" altLang="en-US" sz="4000">
                <a:solidFill>
                  <a:schemeClr val="tx2"/>
                </a:solidFill>
                <a:latin typeface="Skia" charset="0"/>
              </a:rPr>
              <a:t>Cattle with cattle egrets</a:t>
            </a:r>
            <a:endParaRPr lang="en-US" altLang="en-US" sz="4000">
              <a:latin typeface="Skia" charset="0"/>
            </a:endParaRPr>
          </a:p>
        </p:txBody>
      </p:sp>
      <p:sp>
        <p:nvSpPr>
          <p:cNvPr id="14340" name="Text Box 4"/>
          <p:cNvSpPr txBox="1">
            <a:spLocks noChangeArrowheads="1"/>
          </p:cNvSpPr>
          <p:nvPr/>
        </p:nvSpPr>
        <p:spPr bwMode="auto">
          <a:xfrm>
            <a:off x="4273550" y="1524000"/>
            <a:ext cx="4870450" cy="2289175"/>
          </a:xfrm>
          <a:prstGeom prst="rect">
            <a:avLst/>
          </a:prstGeom>
          <a:noFill/>
          <a:ln w="9525">
            <a:noFill/>
            <a:miter lim="800000"/>
            <a:headEnd/>
            <a:tailEnd/>
          </a:ln>
          <a:effectLst/>
        </p:spPr>
        <p:txBody>
          <a:bodyPr>
            <a:spAutoFit/>
          </a:bodyPr>
          <a:lstStyle/>
          <a:p>
            <a:pPr algn="ctr" eaLnBrk="0" hangingPunct="0"/>
            <a:r>
              <a:rPr lang="en-US" altLang="en-US" sz="3600">
                <a:solidFill>
                  <a:srgbClr val="800080"/>
                </a:solidFill>
                <a:latin typeface="Skia" charset="0"/>
              </a:rPr>
              <a:t>Cattle stir up insects as they eat grass</a:t>
            </a:r>
            <a:r>
              <a:rPr lang="en-US" altLang="en-US" sz="3600">
                <a:solidFill>
                  <a:srgbClr val="008000"/>
                </a:solidFill>
                <a:latin typeface="Skia" charset="0"/>
              </a:rPr>
              <a:t/>
            </a:r>
            <a:br>
              <a:rPr lang="en-US" altLang="en-US" sz="3600">
                <a:solidFill>
                  <a:srgbClr val="008000"/>
                </a:solidFill>
                <a:latin typeface="Skia" charset="0"/>
              </a:rPr>
            </a:br>
            <a:r>
              <a:rPr lang="en-US" altLang="en-US" sz="3600">
                <a:solidFill>
                  <a:srgbClr val="008000"/>
                </a:solidFill>
                <a:latin typeface="Skia" charset="0"/>
              </a:rPr>
              <a:t>Egrets hang around and eat insects</a:t>
            </a:r>
          </a:p>
        </p:txBody>
      </p:sp>
      <p:pic>
        <p:nvPicPr>
          <p:cNvPr id="14341" name="Picture 5"/>
          <p:cNvPicPr>
            <a:picLocks noChangeAspect="1" noChangeArrowheads="1"/>
          </p:cNvPicPr>
          <p:nvPr/>
        </p:nvPicPr>
        <p:blipFill>
          <a:blip r:embed="rId2" cstate="print"/>
          <a:srcRect/>
          <a:stretch>
            <a:fillRect/>
          </a:stretch>
        </p:blipFill>
        <p:spPr bwMode="auto">
          <a:xfrm>
            <a:off x="0" y="1219200"/>
            <a:ext cx="4191000" cy="2833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Shark and Remora Fish</a:t>
            </a:r>
          </a:p>
        </p:txBody>
      </p:sp>
      <p:sp>
        <p:nvSpPr>
          <p:cNvPr id="32771" name="Rectangle 3"/>
          <p:cNvSpPr>
            <a:spLocks noGrp="1" noChangeArrowheads="1"/>
          </p:cNvSpPr>
          <p:nvPr>
            <p:ph type="body" sz="half" idx="1"/>
          </p:nvPr>
        </p:nvSpPr>
        <p:spPr/>
        <p:txBody>
          <a:bodyPr/>
          <a:lstStyle/>
          <a:p>
            <a:r>
              <a:rPr lang="en-US" sz="2800"/>
              <a:t>Shark</a:t>
            </a:r>
          </a:p>
          <a:p>
            <a:pPr lvl="1"/>
            <a:r>
              <a:rPr lang="en-US" sz="2400"/>
              <a:t>Lets the fish eat</a:t>
            </a:r>
          </a:p>
          <a:p>
            <a:r>
              <a:rPr lang="en-US" sz="2800"/>
              <a:t>Remora Fish</a:t>
            </a:r>
          </a:p>
          <a:p>
            <a:pPr lvl="1"/>
            <a:r>
              <a:rPr lang="en-US" sz="2400"/>
              <a:t>Eats parasites</a:t>
            </a:r>
          </a:p>
          <a:p>
            <a:pPr lvl="1"/>
            <a:r>
              <a:rPr lang="en-US" sz="2400"/>
              <a:t>Gets the shark’s leftovers</a:t>
            </a:r>
          </a:p>
        </p:txBody>
      </p:sp>
      <p:pic>
        <p:nvPicPr>
          <p:cNvPr id="32774" name="Picture 6"/>
          <p:cNvPicPr>
            <a:picLocks noGrp="1" noChangeAspect="1" noChangeArrowheads="1"/>
          </p:cNvPicPr>
          <p:nvPr>
            <p:ph sz="half" idx="2"/>
          </p:nvPr>
        </p:nvPicPr>
        <p:blipFill>
          <a:blip r:embed="rId3" cstate="print"/>
          <a:srcRect/>
          <a:stretch>
            <a:fillRect/>
          </a:stretch>
        </p:blipFill>
        <p:spPr>
          <a:xfrm>
            <a:off x="4648200" y="1600200"/>
            <a:ext cx="4038600" cy="3429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Lion &amp; Vulture</a:t>
            </a:r>
            <a:endParaRPr lang="en-US" dirty="0"/>
          </a:p>
        </p:txBody>
      </p:sp>
      <p:sp>
        <p:nvSpPr>
          <p:cNvPr id="3" name="Text Placeholder 2"/>
          <p:cNvSpPr>
            <a:spLocks noGrp="1"/>
          </p:cNvSpPr>
          <p:nvPr>
            <p:ph type="body" sz="half" idx="1"/>
          </p:nvPr>
        </p:nvSpPr>
        <p:spPr/>
        <p:txBody>
          <a:bodyPr/>
          <a:lstStyle/>
          <a:p>
            <a:r>
              <a:rPr lang="en-US" sz="2800" dirty="0" smtClean="0"/>
              <a:t>Once the lion has finished its meal, the vulture swoops down and finishes off the carcass. The lion is not affected by this while the vulture gets to eat.</a:t>
            </a:r>
            <a:endParaRPr lang="en-US" sz="2800" dirty="0"/>
          </a:p>
        </p:txBody>
      </p:sp>
      <p:pic>
        <p:nvPicPr>
          <p:cNvPr id="5" name="Content Placeholder 4" descr="lion.jpg"/>
          <p:cNvPicPr>
            <a:picLocks noGrp="1" noChangeAspect="1"/>
          </p:cNvPicPr>
          <p:nvPr>
            <p:ph sz="half" idx="2"/>
          </p:nvPr>
        </p:nvPicPr>
        <p:blipFill>
          <a:blip r:embed="rId2" cstate="print"/>
          <a:stretch>
            <a:fillRect/>
          </a:stretch>
        </p:blipFill>
        <p:spPr>
          <a:xfrm>
            <a:off x="4572000" y="1905000"/>
            <a:ext cx="4116331" cy="273923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Buffalo &amp; Oxpecker</a:t>
            </a:r>
          </a:p>
        </p:txBody>
      </p:sp>
      <p:sp>
        <p:nvSpPr>
          <p:cNvPr id="30723" name="Rectangle 3"/>
          <p:cNvSpPr>
            <a:spLocks noGrp="1" noChangeArrowheads="1"/>
          </p:cNvSpPr>
          <p:nvPr>
            <p:ph type="body" sz="half" idx="1"/>
          </p:nvPr>
        </p:nvSpPr>
        <p:spPr>
          <a:xfrm>
            <a:off x="457200" y="1600200"/>
            <a:ext cx="8305800" cy="4953000"/>
          </a:xfrm>
        </p:spPr>
        <p:txBody>
          <a:bodyPr/>
          <a:lstStyle/>
          <a:p>
            <a:r>
              <a:rPr lang="en-US" sz="2800"/>
              <a:t>Buffalo</a:t>
            </a:r>
          </a:p>
          <a:p>
            <a:pPr lvl="1"/>
            <a:r>
              <a:rPr lang="en-US" sz="2400"/>
              <a:t>Lets the bird eat</a:t>
            </a:r>
          </a:p>
          <a:p>
            <a:r>
              <a:rPr lang="en-US" sz="2800"/>
              <a:t>Oxpecker</a:t>
            </a:r>
          </a:p>
          <a:p>
            <a:pPr lvl="1"/>
            <a:r>
              <a:rPr lang="en-US" sz="2400"/>
              <a:t>Eats ticks and other parasites off skin</a:t>
            </a:r>
          </a:p>
          <a:p>
            <a:pPr lvl="1"/>
            <a:r>
              <a:rPr lang="en-US" sz="2400"/>
              <a:t>Warns buffalo of danger</a:t>
            </a:r>
          </a:p>
          <a:p>
            <a:pPr lvl="1"/>
            <a:endParaRPr lang="en-US" sz="2400"/>
          </a:p>
          <a:p>
            <a:pPr lvl="1"/>
            <a:endParaRPr lang="en-US" sz="2400"/>
          </a:p>
          <a:p>
            <a:pPr lvl="1">
              <a:buFontTx/>
              <a:buNone/>
            </a:pPr>
            <a:endParaRPr lang="en-US" sz="2400"/>
          </a:p>
          <a:p>
            <a:pPr lvl="1">
              <a:buFontTx/>
              <a:buNone/>
            </a:pPr>
            <a:endParaRPr lang="en-US" sz="2400"/>
          </a:p>
          <a:p>
            <a:pPr lvl="1" algn="ctr">
              <a:buFontTx/>
              <a:buNone/>
            </a:pPr>
            <a:r>
              <a:rPr lang="en-US" sz="1600">
                <a:hlinkClick r:id="rId3"/>
              </a:rPr>
              <a:t>http://www.pbs.org/wnet/nature/enemies/partners.html</a:t>
            </a:r>
            <a:endParaRPr lang="en-US" sz="2400"/>
          </a:p>
        </p:txBody>
      </p:sp>
      <p:pic>
        <p:nvPicPr>
          <p:cNvPr id="30724" name="Picture 4" descr="Buffalo and oxpeckers"/>
          <p:cNvPicPr>
            <a:picLocks noGrp="1" noChangeAspect="1" noChangeArrowheads="1"/>
          </p:cNvPicPr>
          <p:nvPr>
            <p:ph sz="quarter" idx="3"/>
          </p:nvPr>
        </p:nvPicPr>
        <p:blipFill>
          <a:blip r:embed="rId4" cstate="print"/>
          <a:srcRect/>
          <a:stretch>
            <a:fillRect/>
          </a:stretch>
        </p:blipFill>
        <p:spPr>
          <a:xfrm>
            <a:off x="2971800" y="4267200"/>
            <a:ext cx="1771650" cy="1304925"/>
          </a:xfrm>
          <a:noFill/>
          <a:ln/>
        </p:spPr>
      </p:pic>
      <p:pic>
        <p:nvPicPr>
          <p:cNvPr id="30725" name="Picture 5" descr="Oxpecker"/>
          <p:cNvPicPr>
            <a:picLocks noGrp="1" noChangeAspect="1" noChangeArrowheads="1"/>
          </p:cNvPicPr>
          <p:nvPr>
            <p:ph sz="quarter" idx="2"/>
          </p:nvPr>
        </p:nvPicPr>
        <p:blipFill>
          <a:blip r:embed="rId5" cstate="print"/>
          <a:srcRect/>
          <a:stretch>
            <a:fillRect/>
          </a:stretch>
        </p:blipFill>
        <p:spPr>
          <a:xfrm>
            <a:off x="4953000" y="4267200"/>
            <a:ext cx="1771650" cy="1304925"/>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Hermit Crab &amp; Sea Anemone</a:t>
            </a:r>
            <a:endParaRPr lang="en-US" dirty="0"/>
          </a:p>
        </p:txBody>
      </p:sp>
      <p:sp>
        <p:nvSpPr>
          <p:cNvPr id="3" name="Text Placeholder 2"/>
          <p:cNvSpPr>
            <a:spLocks noGrp="1"/>
          </p:cNvSpPr>
          <p:nvPr>
            <p:ph type="body" sz="half" idx="1"/>
          </p:nvPr>
        </p:nvSpPr>
        <p:spPr>
          <a:xfrm>
            <a:off x="0" y="1524000"/>
            <a:ext cx="5410200" cy="4525963"/>
          </a:xfrm>
        </p:spPr>
        <p:txBody>
          <a:bodyPr/>
          <a:lstStyle/>
          <a:p>
            <a:r>
              <a:rPr lang="en-US" sz="2000" dirty="0" smtClean="0"/>
              <a:t>Young </a:t>
            </a:r>
            <a:r>
              <a:rPr lang="en-US" sz="2000" dirty="0" smtClean="0"/>
              <a:t>hermit crabs will often pick up a young sea anemone to attach to their shell and they become partners for life. They even grow at roughly the same rate. When hermit crabs outgrow their shell, they often take the sea anemone with them to the new </a:t>
            </a:r>
            <a:r>
              <a:rPr lang="en-US" sz="2000" dirty="0" smtClean="0"/>
              <a:t>one.</a:t>
            </a:r>
          </a:p>
          <a:p>
            <a:r>
              <a:rPr lang="en-US" sz="2000" dirty="0" smtClean="0"/>
              <a:t>Some </a:t>
            </a:r>
            <a:r>
              <a:rPr lang="en-US" sz="2000" dirty="0" smtClean="0"/>
              <a:t>sea anemones have gone so far as to cover most of the surface of the hermit crab’s shell so when the crab eventually outgrows the shell, he doesn’t have to move. </a:t>
            </a:r>
            <a:endParaRPr lang="en-US" sz="2000" dirty="0"/>
          </a:p>
        </p:txBody>
      </p:sp>
      <p:pic>
        <p:nvPicPr>
          <p:cNvPr id="5" name="Content Placeholder 4" descr="hermitanemonect7.jpg"/>
          <p:cNvPicPr>
            <a:picLocks noGrp="1" noChangeAspect="1"/>
          </p:cNvPicPr>
          <p:nvPr>
            <p:ph sz="half" idx="2"/>
          </p:nvPr>
        </p:nvPicPr>
        <p:blipFill>
          <a:blip r:embed="rId2" cstate="print"/>
          <a:stretch>
            <a:fillRect/>
          </a:stretch>
        </p:blipFill>
        <p:spPr>
          <a:xfrm>
            <a:off x="5715000" y="2362200"/>
            <a:ext cx="3058558" cy="2161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Parasitism</a:t>
            </a:r>
          </a:p>
        </p:txBody>
      </p:sp>
      <p:sp>
        <p:nvSpPr>
          <p:cNvPr id="22531" name="Rectangle 3"/>
          <p:cNvSpPr>
            <a:spLocks noGrp="1" noChangeArrowheads="1"/>
          </p:cNvSpPr>
          <p:nvPr>
            <p:ph type="body" sz="half" idx="1"/>
          </p:nvPr>
        </p:nvSpPr>
        <p:spPr>
          <a:xfrm>
            <a:off x="457200" y="1600200"/>
            <a:ext cx="7848600" cy="4525963"/>
          </a:xfrm>
        </p:spPr>
        <p:txBody>
          <a:bodyPr/>
          <a:lstStyle/>
          <a:p>
            <a:r>
              <a:rPr lang="en-US" sz="2800" dirty="0" smtClean="0"/>
              <a:t>Causes harm to host</a:t>
            </a:r>
          </a:p>
          <a:p>
            <a:r>
              <a:rPr lang="en-US" sz="2800" dirty="0" smtClean="0"/>
              <a:t>Parasites are completely dependent on a host for </a:t>
            </a:r>
            <a:r>
              <a:rPr lang="en-US" sz="2800" dirty="0" smtClean="0"/>
              <a:t>survival.</a:t>
            </a:r>
          </a:p>
          <a:p>
            <a:r>
              <a:rPr lang="en-US" sz="2800" dirty="0" smtClean="0"/>
              <a:t>The </a:t>
            </a:r>
            <a:r>
              <a:rPr lang="en-US" sz="2800" dirty="0" smtClean="0"/>
              <a:t>relationship is beneficial to one, and harmful to the other.  </a:t>
            </a:r>
            <a:endParaRPr lang="en-US" sz="2800" dirty="0" smtClean="0"/>
          </a:p>
          <a:p>
            <a:r>
              <a:rPr lang="en-US" sz="2800" dirty="0" smtClean="0"/>
              <a:t>Parasites </a:t>
            </a:r>
            <a:r>
              <a:rPr lang="en-US" sz="2800" dirty="0" smtClean="0"/>
              <a:t>may live outside or inside a host; they are called </a:t>
            </a:r>
            <a:r>
              <a:rPr lang="en-US" sz="2800" dirty="0" err="1" smtClean="0"/>
              <a:t>ectoparasites</a:t>
            </a:r>
            <a:r>
              <a:rPr lang="en-US" sz="2800" dirty="0" smtClean="0"/>
              <a:t> (the</a:t>
            </a:r>
            <a:r>
              <a:rPr lang="en-US" sz="2800" i="1" dirty="0" smtClean="0"/>
              <a:t> prefix </a:t>
            </a:r>
            <a:r>
              <a:rPr lang="en-US" sz="2800" i="1" dirty="0" err="1" smtClean="0"/>
              <a:t>ecto</a:t>
            </a:r>
            <a:r>
              <a:rPr lang="en-US" sz="2800" i="1" dirty="0" smtClean="0"/>
              <a:t> means outside</a:t>
            </a:r>
            <a:r>
              <a:rPr lang="en-US" sz="2800" dirty="0" smtClean="0"/>
              <a:t>) and </a:t>
            </a:r>
            <a:r>
              <a:rPr lang="en-US" sz="2800" dirty="0" err="1" smtClean="0"/>
              <a:t>endoparasites</a:t>
            </a:r>
            <a:r>
              <a:rPr lang="en-US" sz="2800" dirty="0" smtClean="0"/>
              <a:t> (</a:t>
            </a:r>
            <a:r>
              <a:rPr lang="en-US" sz="2800" dirty="0" err="1" smtClean="0"/>
              <a:t>the</a:t>
            </a:r>
            <a:r>
              <a:rPr lang="en-US" sz="2800" i="1" dirty="0" err="1" smtClean="0"/>
              <a:t>prefix</a:t>
            </a:r>
            <a:r>
              <a:rPr lang="en-US" sz="2800" i="1" dirty="0" smtClean="0"/>
              <a:t> </a:t>
            </a:r>
            <a:r>
              <a:rPr lang="en-US" sz="2800" i="1" dirty="0" err="1" smtClean="0"/>
              <a:t>endo</a:t>
            </a:r>
            <a:r>
              <a:rPr lang="en-US" sz="2800" i="1" dirty="0" smtClean="0"/>
              <a:t> means inside</a:t>
            </a:r>
            <a:r>
              <a:rPr lang="en-US" sz="2800" dirty="0" smtClean="0"/>
              <a:t>).</a:t>
            </a:r>
            <a:endParaRPr lang="en-US" sz="2800" dirty="0" smtClean="0"/>
          </a:p>
          <a:p>
            <a:pPr>
              <a:buFontTx/>
              <a:buNone/>
            </a:pPr>
            <a:endParaRPr lang="en-US" sz="2800" dirty="0"/>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304800"/>
            <a:ext cx="7772400" cy="1143000"/>
          </a:xfrm>
        </p:spPr>
        <p:txBody>
          <a:bodyPr/>
          <a:lstStyle/>
          <a:p>
            <a:r>
              <a:rPr lang="en-US" sz="4800"/>
              <a:t>What is symbiosis?</a:t>
            </a:r>
          </a:p>
        </p:txBody>
      </p:sp>
      <p:sp>
        <p:nvSpPr>
          <p:cNvPr id="9219" name="Rectangle 3"/>
          <p:cNvSpPr>
            <a:spLocks noGrp="1" noChangeArrowheads="1"/>
          </p:cNvSpPr>
          <p:nvPr>
            <p:ph type="subTitle" idx="1"/>
          </p:nvPr>
        </p:nvSpPr>
        <p:spPr>
          <a:xfrm>
            <a:off x="457200" y="2743200"/>
            <a:ext cx="8229600" cy="1752600"/>
          </a:xfrm>
        </p:spPr>
        <p:txBody>
          <a:bodyPr/>
          <a:lstStyle/>
          <a:p>
            <a:pPr algn="l"/>
            <a:r>
              <a:rPr lang="en-US" b="1"/>
              <a:t>What it means:</a:t>
            </a:r>
            <a:r>
              <a:rPr lang="en-US"/>
              <a:t> </a:t>
            </a:r>
          </a:p>
          <a:p>
            <a:pPr algn="l">
              <a:buFontTx/>
              <a:buChar char="•"/>
            </a:pPr>
            <a:r>
              <a:rPr lang="en-US"/>
              <a:t>Two organisms that live together</a:t>
            </a:r>
          </a:p>
          <a:p>
            <a:pPr algn="l">
              <a:buFontTx/>
              <a:buChar char="•"/>
            </a:pPr>
            <a:r>
              <a:rPr lang="en-US"/>
              <a:t>Temporarily or for a longer time</a:t>
            </a:r>
          </a:p>
          <a:p>
            <a:pPr algn="l">
              <a:buFontTx/>
              <a:buChar char="•"/>
            </a:pPr>
            <a:r>
              <a:rPr lang="en-US"/>
              <a:t>At least one of the organisms </a:t>
            </a:r>
            <a:br>
              <a:rPr lang="en-US"/>
            </a:br>
            <a:r>
              <a:rPr lang="en-US"/>
              <a:t>  benefits from the relationship</a:t>
            </a:r>
          </a:p>
        </p:txBody>
      </p:sp>
      <p:sp>
        <p:nvSpPr>
          <p:cNvPr id="9220" name="Text Box 4"/>
          <p:cNvSpPr txBox="1">
            <a:spLocks noChangeArrowheads="1"/>
          </p:cNvSpPr>
          <p:nvPr/>
        </p:nvSpPr>
        <p:spPr bwMode="auto">
          <a:xfrm>
            <a:off x="1752600" y="1371600"/>
            <a:ext cx="5832475" cy="1311275"/>
          </a:xfrm>
          <a:prstGeom prst="rect">
            <a:avLst/>
          </a:prstGeom>
          <a:noFill/>
          <a:ln w="9525">
            <a:noFill/>
            <a:miter lim="800000"/>
            <a:headEnd/>
            <a:tailEnd/>
          </a:ln>
          <a:effectLst/>
        </p:spPr>
        <p:txBody>
          <a:bodyPr wrap="none">
            <a:spAutoFit/>
          </a:bodyPr>
          <a:lstStyle/>
          <a:p>
            <a:pPr algn="ctr" eaLnBrk="0" hangingPunct="0"/>
            <a:r>
              <a:rPr lang="en-US" altLang="en-US" sz="4000" b="1">
                <a:solidFill>
                  <a:schemeClr val="tx2"/>
                </a:solidFill>
                <a:latin typeface="Skia" charset="0"/>
              </a:rPr>
              <a:t>Literal definition:</a:t>
            </a:r>
            <a:r>
              <a:rPr lang="en-US" altLang="en-US" sz="4000">
                <a:solidFill>
                  <a:schemeClr val="tx2"/>
                </a:solidFill>
                <a:latin typeface="Skia" charset="0"/>
              </a:rPr>
              <a:t> </a:t>
            </a:r>
            <a:br>
              <a:rPr lang="en-US" altLang="en-US" sz="4000">
                <a:solidFill>
                  <a:schemeClr val="tx2"/>
                </a:solidFill>
                <a:latin typeface="Skia" charset="0"/>
              </a:rPr>
            </a:br>
            <a:r>
              <a:rPr lang="en-US" altLang="en-US" sz="4000">
                <a:solidFill>
                  <a:schemeClr val="tx2"/>
                </a:solidFill>
                <a:latin typeface="Skia" charset="0"/>
              </a:rPr>
              <a:t>the act of living together</a:t>
            </a:r>
            <a:endParaRPr lang="en-US" altLang="en-US" sz="4000">
              <a:latin typeface="Sk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0-#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additive="base">
                                        <p:cTn id="31"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Parasites</a:t>
            </a:r>
            <a:endParaRPr lang="en-US" dirty="0"/>
          </a:p>
        </p:txBody>
      </p:sp>
      <p:pic>
        <p:nvPicPr>
          <p:cNvPr id="5" name="Content Placeholder 4" descr="dogs.jpg"/>
          <p:cNvPicPr>
            <a:picLocks noGrp="1" noChangeAspect="1"/>
          </p:cNvPicPr>
          <p:nvPr>
            <p:ph sz="half" idx="2"/>
          </p:nvPr>
        </p:nvPicPr>
        <p:blipFill>
          <a:blip r:embed="rId2" cstate="print"/>
          <a:stretch>
            <a:fillRect/>
          </a:stretch>
        </p:blipFill>
        <p:spPr>
          <a:xfrm>
            <a:off x="1676400" y="1219200"/>
            <a:ext cx="5943600" cy="429672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90600" y="4724400"/>
            <a:ext cx="7116763" cy="1143000"/>
          </a:xfrm>
          <a:prstGeom prst="rect">
            <a:avLst/>
          </a:prstGeom>
          <a:noFill/>
          <a:ln w="9525">
            <a:noFill/>
            <a:miter lim="800000"/>
            <a:headEnd/>
            <a:tailEnd/>
          </a:ln>
          <a:effectLst/>
        </p:spPr>
        <p:txBody>
          <a:bodyPr anchor="ctr"/>
          <a:lstStyle/>
          <a:p>
            <a:pPr algn="ctr"/>
            <a:r>
              <a:rPr lang="en-US" altLang="en-US" sz="3600">
                <a:solidFill>
                  <a:schemeClr val="tx2"/>
                </a:solidFill>
                <a:latin typeface="Bookman Old Style" pitchFamily="18" charset="0"/>
              </a:rPr>
              <a:t>Parasitism: one benefits, one is harmed</a:t>
            </a:r>
          </a:p>
        </p:txBody>
      </p:sp>
      <p:sp>
        <p:nvSpPr>
          <p:cNvPr id="17411" name="Text Box 3"/>
          <p:cNvSpPr txBox="1">
            <a:spLocks noChangeArrowheads="1"/>
          </p:cNvSpPr>
          <p:nvPr/>
        </p:nvSpPr>
        <p:spPr bwMode="auto">
          <a:xfrm>
            <a:off x="228600" y="-69850"/>
            <a:ext cx="8578850" cy="701675"/>
          </a:xfrm>
          <a:prstGeom prst="rect">
            <a:avLst/>
          </a:prstGeom>
          <a:noFill/>
          <a:ln w="9525">
            <a:noFill/>
            <a:miter lim="800000"/>
            <a:headEnd/>
            <a:tailEnd/>
          </a:ln>
          <a:effectLst/>
        </p:spPr>
        <p:txBody>
          <a:bodyPr>
            <a:spAutoFit/>
          </a:bodyPr>
          <a:lstStyle/>
          <a:p>
            <a:pPr algn="ctr" eaLnBrk="0" hangingPunct="0"/>
            <a:r>
              <a:rPr lang="en-US" altLang="en-US" sz="4000" dirty="0" err="1">
                <a:solidFill>
                  <a:schemeClr val="tx2"/>
                </a:solidFill>
                <a:latin typeface="Skia" charset="0"/>
              </a:rPr>
              <a:t>Taenia</a:t>
            </a:r>
            <a:r>
              <a:rPr lang="en-US" altLang="en-US" sz="4000" dirty="0">
                <a:solidFill>
                  <a:schemeClr val="tx2"/>
                </a:solidFill>
                <a:latin typeface="Skia" charset="0"/>
              </a:rPr>
              <a:t> worm in human eye</a:t>
            </a:r>
            <a:endParaRPr lang="en-US" altLang="en-US" sz="4000" dirty="0">
              <a:latin typeface="Skia" charset="0"/>
            </a:endParaRPr>
          </a:p>
        </p:txBody>
      </p:sp>
      <p:sp>
        <p:nvSpPr>
          <p:cNvPr id="17412" name="Text Box 4"/>
          <p:cNvSpPr txBox="1">
            <a:spLocks noChangeArrowheads="1"/>
          </p:cNvSpPr>
          <p:nvPr/>
        </p:nvSpPr>
        <p:spPr bwMode="auto">
          <a:xfrm>
            <a:off x="228600" y="1524000"/>
            <a:ext cx="3429000" cy="2862322"/>
          </a:xfrm>
          <a:prstGeom prst="rect">
            <a:avLst/>
          </a:prstGeom>
          <a:noFill/>
          <a:ln w="9525">
            <a:noFill/>
            <a:miter lim="800000"/>
            <a:headEnd/>
            <a:tailEnd/>
          </a:ln>
          <a:effectLst/>
        </p:spPr>
        <p:txBody>
          <a:bodyPr wrap="square">
            <a:spAutoFit/>
          </a:bodyPr>
          <a:lstStyle/>
          <a:p>
            <a:pPr algn="ctr" eaLnBrk="0" hangingPunct="0"/>
            <a:r>
              <a:rPr lang="en-US" altLang="en-US" sz="3600" dirty="0">
                <a:solidFill>
                  <a:srgbClr val="008000"/>
                </a:solidFill>
                <a:latin typeface="Skia" charset="0"/>
              </a:rPr>
              <a:t>Worm infects human blood stream</a:t>
            </a:r>
            <a:br>
              <a:rPr lang="en-US" altLang="en-US" sz="3600" dirty="0">
                <a:solidFill>
                  <a:srgbClr val="008000"/>
                </a:solidFill>
                <a:latin typeface="Skia" charset="0"/>
              </a:rPr>
            </a:br>
            <a:r>
              <a:rPr lang="en-US" altLang="en-US" sz="3600" dirty="0">
                <a:latin typeface="Skia" charset="0"/>
              </a:rPr>
              <a:t>Human may go blind</a:t>
            </a:r>
            <a:endParaRPr lang="en-US" altLang="en-US" sz="3600" dirty="0">
              <a:solidFill>
                <a:srgbClr val="008000"/>
              </a:solidFill>
              <a:latin typeface="Skia" charset="0"/>
            </a:endParaRPr>
          </a:p>
        </p:txBody>
      </p:sp>
      <p:pic>
        <p:nvPicPr>
          <p:cNvPr id="6" name="Picture 5" descr="worm eye.jpg"/>
          <p:cNvPicPr>
            <a:picLocks noChangeAspect="1"/>
          </p:cNvPicPr>
          <p:nvPr/>
        </p:nvPicPr>
        <p:blipFill>
          <a:blip r:embed="rId2" cstate="print"/>
          <a:stretch>
            <a:fillRect/>
          </a:stretch>
        </p:blipFill>
        <p:spPr>
          <a:xfrm>
            <a:off x="4038600" y="1219200"/>
            <a:ext cx="4419600" cy="3136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7410"/>
                                        </p:tgtEl>
                                        <p:attrNameLst>
                                          <p:attrName>style.visibility</p:attrName>
                                        </p:attrNameLst>
                                      </p:cBhvr>
                                      <p:to>
                                        <p:strVal val="visible"/>
                                      </p:to>
                                    </p:set>
                                    <p:anim calcmode="lin" valueType="num">
                                      <p:cBhvr additive="base">
                                        <p:cTn id="11" dur="500" fill="hold"/>
                                        <p:tgtEl>
                                          <p:spTgt spid="17410"/>
                                        </p:tgtEl>
                                        <p:attrNameLst>
                                          <p:attrName>ppt_x</p:attrName>
                                        </p:attrNameLst>
                                      </p:cBhvr>
                                      <p:tavLst>
                                        <p:tav tm="0">
                                          <p:val>
                                            <p:strVal val="1+#ppt_w/2"/>
                                          </p:val>
                                        </p:tav>
                                        <p:tav tm="100000">
                                          <p:val>
                                            <p:strVal val="#ppt_x"/>
                                          </p:val>
                                        </p:tav>
                                      </p:tavLst>
                                    </p:anim>
                                    <p:anim calcmode="lin" valueType="num">
                                      <p:cBhvr additive="base">
                                        <p:cTn id="12"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b="1" dirty="0" err="1" smtClean="0"/>
              <a:t>Cymothoa</a:t>
            </a:r>
            <a:r>
              <a:rPr lang="en-US" b="1" dirty="0" smtClean="0"/>
              <a:t> </a:t>
            </a:r>
            <a:r>
              <a:rPr lang="en-US" b="1" dirty="0" err="1" smtClean="0"/>
              <a:t>exigua</a:t>
            </a:r>
            <a:endParaRPr lang="en-US" dirty="0"/>
          </a:p>
        </p:txBody>
      </p:sp>
      <p:sp>
        <p:nvSpPr>
          <p:cNvPr id="5" name="Text Placeholder 4"/>
          <p:cNvSpPr>
            <a:spLocks noGrp="1"/>
          </p:cNvSpPr>
          <p:nvPr>
            <p:ph type="body" sz="half" idx="1"/>
          </p:nvPr>
        </p:nvSpPr>
        <p:spPr>
          <a:xfrm>
            <a:off x="228600" y="1143000"/>
            <a:ext cx="4572000" cy="4525963"/>
          </a:xfrm>
        </p:spPr>
        <p:txBody>
          <a:bodyPr/>
          <a:lstStyle/>
          <a:p>
            <a:r>
              <a:rPr lang="en-US" sz="1800" dirty="0" smtClean="0"/>
              <a:t>This parasite actually eats its host’s tongue and lives in the mouth or gills, which is vile</a:t>
            </a:r>
            <a:r>
              <a:rPr lang="en-US" sz="1800" dirty="0" smtClean="0"/>
              <a:t>.</a:t>
            </a:r>
          </a:p>
          <a:p>
            <a:r>
              <a:rPr lang="en-US" sz="1800" dirty="0" smtClean="0"/>
              <a:t>Inside the mouth, the louse attaches herself to the fish’s tongue by its front claws and begins drinking blood, causing the tongue to shrivel away. The louse then latches herself to the tongue stub and sits in its place, replacing the organ. The louse lives by parasitically feeding on the fish’s blood or its mouth mucus, while the host fish appears to live a normal life and can use the louse as it would its own tongue.</a:t>
            </a:r>
            <a:endParaRPr lang="en-US" sz="1800" dirty="0"/>
          </a:p>
        </p:txBody>
      </p:sp>
      <p:pic>
        <p:nvPicPr>
          <p:cNvPr id="7" name="Content Placeholder 6" descr="6-louse.jpg"/>
          <p:cNvPicPr>
            <a:picLocks noGrp="1" noChangeAspect="1"/>
          </p:cNvPicPr>
          <p:nvPr>
            <p:ph sz="half" idx="2"/>
          </p:nvPr>
        </p:nvPicPr>
        <p:blipFill>
          <a:blip r:embed="rId2" cstate="print"/>
          <a:stretch>
            <a:fillRect/>
          </a:stretch>
        </p:blipFill>
        <p:spPr>
          <a:xfrm>
            <a:off x="4953000" y="1066800"/>
            <a:ext cx="4038600" cy="2840482"/>
          </a:xfrm>
        </p:spPr>
      </p:pic>
      <p:pic>
        <p:nvPicPr>
          <p:cNvPr id="8" name="Picture 7" descr="louse.png"/>
          <p:cNvPicPr>
            <a:picLocks noChangeAspect="1"/>
          </p:cNvPicPr>
          <p:nvPr/>
        </p:nvPicPr>
        <p:blipFill>
          <a:blip r:embed="rId3" cstate="print"/>
          <a:stretch>
            <a:fillRect/>
          </a:stretch>
        </p:blipFill>
        <p:spPr>
          <a:xfrm>
            <a:off x="5181600" y="3962400"/>
            <a:ext cx="3560582" cy="2667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Hookworms</a:t>
            </a:r>
            <a:endParaRPr lang="en-US" dirty="0"/>
          </a:p>
        </p:txBody>
      </p:sp>
      <p:sp>
        <p:nvSpPr>
          <p:cNvPr id="3" name="Text Placeholder 2"/>
          <p:cNvSpPr>
            <a:spLocks noGrp="1"/>
          </p:cNvSpPr>
          <p:nvPr>
            <p:ph type="body" sz="half" idx="1"/>
          </p:nvPr>
        </p:nvSpPr>
        <p:spPr/>
        <p:txBody>
          <a:bodyPr/>
          <a:lstStyle/>
          <a:p>
            <a:endParaRPr lang="en-US" dirty="0"/>
          </a:p>
        </p:txBody>
      </p:sp>
      <p:pic>
        <p:nvPicPr>
          <p:cNvPr id="7" name="Content Placeholder 6" descr="hw.jpg"/>
          <p:cNvPicPr>
            <a:picLocks noGrp="1" noChangeAspect="1"/>
          </p:cNvPicPr>
          <p:nvPr>
            <p:ph sz="half" idx="2"/>
          </p:nvPr>
        </p:nvPicPr>
        <p:blipFill>
          <a:blip r:embed="rId2" cstate="print"/>
          <a:stretch>
            <a:fillRect/>
          </a:stretch>
        </p:blipFill>
        <p:spPr>
          <a:xfrm>
            <a:off x="5867400" y="2057400"/>
            <a:ext cx="4038600" cy="2841978"/>
          </a:xfrm>
        </p:spPr>
      </p:pic>
      <p:pic>
        <p:nvPicPr>
          <p:cNvPr id="46082" name="Picture 2" descr="800Px-Hookworms">
            <a:hlinkClick r:id="rId3"/>
          </p:cNvPr>
          <p:cNvPicPr>
            <a:picLocks noChangeAspect="1" noChangeArrowheads="1"/>
          </p:cNvPicPr>
          <p:nvPr/>
        </p:nvPicPr>
        <p:blipFill>
          <a:blip r:embed="rId4" cstate="print"/>
          <a:srcRect/>
          <a:stretch>
            <a:fillRect/>
          </a:stretch>
        </p:blipFill>
        <p:spPr bwMode="auto">
          <a:xfrm>
            <a:off x="-13709650" y="-9320213"/>
            <a:ext cx="3810000" cy="2543175"/>
          </a:xfrm>
          <a:prstGeom prst="rect">
            <a:avLst/>
          </a:prstGeom>
          <a:noFill/>
        </p:spPr>
      </p:pic>
      <p:pic>
        <p:nvPicPr>
          <p:cNvPr id="46084" name="Picture 4" descr="800Px-Hookworms">
            <a:hlinkClick r:id="rId3"/>
          </p:cNvPr>
          <p:cNvPicPr>
            <a:picLocks noChangeAspect="1" noChangeArrowheads="1"/>
          </p:cNvPicPr>
          <p:nvPr/>
        </p:nvPicPr>
        <p:blipFill>
          <a:blip r:embed="rId4" cstate="print"/>
          <a:srcRect/>
          <a:stretch>
            <a:fillRect/>
          </a:stretch>
        </p:blipFill>
        <p:spPr bwMode="auto">
          <a:xfrm>
            <a:off x="-13709650" y="-9320213"/>
            <a:ext cx="3810000" cy="2543175"/>
          </a:xfrm>
          <a:prstGeom prst="rect">
            <a:avLst/>
          </a:prstGeom>
          <a:noFill/>
        </p:spPr>
      </p:pic>
      <p:pic>
        <p:nvPicPr>
          <p:cNvPr id="8" name="Picture 7" descr="Hookworms_front.jpg"/>
          <p:cNvPicPr>
            <a:picLocks noChangeAspect="1"/>
          </p:cNvPicPr>
          <p:nvPr/>
        </p:nvPicPr>
        <p:blipFill>
          <a:blip r:embed="rId5" cstate="print"/>
          <a:stretch>
            <a:fillRect/>
          </a:stretch>
        </p:blipFill>
        <p:spPr>
          <a:xfrm>
            <a:off x="0" y="1600200"/>
            <a:ext cx="6423660" cy="45582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886200" y="1295400"/>
            <a:ext cx="4572000" cy="3051175"/>
          </a:xfrm>
          <a:prstGeom prst="rect">
            <a:avLst/>
          </a:prstGeom>
          <a:noFill/>
        </p:spPr>
      </p:pic>
      <p:sp>
        <p:nvSpPr>
          <p:cNvPr id="12291" name="Rectangle 3"/>
          <p:cNvSpPr>
            <a:spLocks noChangeArrowheads="1"/>
          </p:cNvSpPr>
          <p:nvPr/>
        </p:nvSpPr>
        <p:spPr bwMode="auto">
          <a:xfrm>
            <a:off x="3505200" y="4419600"/>
            <a:ext cx="5387975" cy="990600"/>
          </a:xfrm>
          <a:prstGeom prst="rect">
            <a:avLst/>
          </a:prstGeom>
          <a:noFill/>
          <a:ln w="9525">
            <a:noFill/>
            <a:miter lim="800000"/>
            <a:headEnd/>
            <a:tailEnd/>
          </a:ln>
          <a:effectLst/>
        </p:spPr>
        <p:txBody>
          <a:bodyPr anchor="ctr"/>
          <a:lstStyle/>
          <a:p>
            <a:pPr algn="ctr"/>
            <a:r>
              <a:rPr lang="en-US" altLang="en-US" sz="3200">
                <a:solidFill>
                  <a:schemeClr val="tx2"/>
                </a:solidFill>
                <a:latin typeface="Bookman Old Style" pitchFamily="18" charset="0"/>
              </a:rPr>
              <a:t>Parasitism: one benefits, one is harmed</a:t>
            </a:r>
          </a:p>
        </p:txBody>
      </p:sp>
      <p:sp>
        <p:nvSpPr>
          <p:cNvPr id="12292" name="Text Box 4"/>
          <p:cNvSpPr txBox="1">
            <a:spLocks noChangeArrowheads="1"/>
          </p:cNvSpPr>
          <p:nvPr/>
        </p:nvSpPr>
        <p:spPr bwMode="auto">
          <a:xfrm>
            <a:off x="288925" y="-96838"/>
            <a:ext cx="8578850" cy="701676"/>
          </a:xfrm>
          <a:prstGeom prst="rect">
            <a:avLst/>
          </a:prstGeom>
          <a:noFill/>
          <a:ln w="9525">
            <a:noFill/>
            <a:miter lim="800000"/>
            <a:headEnd/>
            <a:tailEnd/>
          </a:ln>
          <a:effectLst/>
        </p:spPr>
        <p:txBody>
          <a:bodyPr>
            <a:spAutoFit/>
          </a:bodyPr>
          <a:lstStyle/>
          <a:p>
            <a:pPr algn="ctr" eaLnBrk="0" hangingPunct="0"/>
            <a:r>
              <a:rPr lang="en-US" altLang="en-US" sz="4000">
                <a:solidFill>
                  <a:schemeClr val="tx2"/>
                </a:solidFill>
                <a:latin typeface="Skia" charset="0"/>
              </a:rPr>
              <a:t>Acacia plant with ant galls</a:t>
            </a:r>
            <a:endParaRPr lang="en-US" altLang="en-US" sz="4000">
              <a:latin typeface="Skia" charset="0"/>
            </a:endParaRPr>
          </a:p>
        </p:txBody>
      </p:sp>
      <p:sp>
        <p:nvSpPr>
          <p:cNvPr id="12293" name="Text Box 5"/>
          <p:cNvSpPr txBox="1">
            <a:spLocks noChangeArrowheads="1"/>
          </p:cNvSpPr>
          <p:nvPr/>
        </p:nvSpPr>
        <p:spPr bwMode="auto">
          <a:xfrm>
            <a:off x="381000" y="914400"/>
            <a:ext cx="3048000" cy="4486275"/>
          </a:xfrm>
          <a:prstGeom prst="rect">
            <a:avLst/>
          </a:prstGeom>
          <a:noFill/>
          <a:ln w="9525">
            <a:noFill/>
            <a:miter lim="800000"/>
            <a:headEnd/>
            <a:tailEnd/>
          </a:ln>
          <a:effectLst/>
        </p:spPr>
        <p:txBody>
          <a:bodyPr>
            <a:spAutoFit/>
          </a:bodyPr>
          <a:lstStyle/>
          <a:p>
            <a:pPr algn="ctr" eaLnBrk="0" hangingPunct="0"/>
            <a:r>
              <a:rPr lang="en-US" altLang="en-US" sz="3600">
                <a:solidFill>
                  <a:srgbClr val="008000"/>
                </a:solidFill>
                <a:latin typeface="Skia" charset="0"/>
              </a:rPr>
              <a:t>Ants lay eggs on acacia tree</a:t>
            </a:r>
            <a:br>
              <a:rPr lang="en-US" altLang="en-US" sz="3600">
                <a:solidFill>
                  <a:srgbClr val="008000"/>
                </a:solidFill>
                <a:latin typeface="Skia" charset="0"/>
              </a:rPr>
            </a:br>
            <a:r>
              <a:rPr lang="en-US" altLang="en-US" sz="3600">
                <a:latin typeface="Skia" charset="0"/>
              </a:rPr>
              <a:t>Acacia covers the infected area with brown flesh (gall)</a:t>
            </a:r>
            <a:endParaRPr lang="en-US" altLang="en-US" sz="3600">
              <a:solidFill>
                <a:srgbClr val="008000"/>
              </a:solidFill>
              <a:latin typeface="Sk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1+#ppt_w/2"/>
                                          </p:val>
                                        </p:tav>
                                        <p:tav tm="100000">
                                          <p:val>
                                            <p:strVal val="#ppt_x"/>
                                          </p:val>
                                        </p:tav>
                                      </p:tavLst>
                                    </p:anim>
                                    <p:anim calcmode="lin" valueType="num">
                                      <p:cBhvr additive="base">
                                        <p:cTn id="12"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04800"/>
            <a:ext cx="7772400" cy="1143000"/>
          </a:xfrm>
        </p:spPr>
        <p:txBody>
          <a:bodyPr/>
          <a:lstStyle/>
          <a:p>
            <a:r>
              <a:rPr lang="en-US" sz="4800"/>
              <a:t>What are the different kinds of symbiosis?</a:t>
            </a:r>
          </a:p>
        </p:txBody>
      </p:sp>
      <p:sp>
        <p:nvSpPr>
          <p:cNvPr id="10243" name="Text Box 3"/>
          <p:cNvSpPr txBox="1">
            <a:spLocks noChangeArrowheads="1"/>
          </p:cNvSpPr>
          <p:nvPr/>
        </p:nvSpPr>
        <p:spPr bwMode="auto">
          <a:xfrm>
            <a:off x="236538" y="2690813"/>
            <a:ext cx="2392362" cy="641350"/>
          </a:xfrm>
          <a:prstGeom prst="rect">
            <a:avLst/>
          </a:prstGeom>
          <a:noFill/>
          <a:ln w="9525">
            <a:noFill/>
            <a:miter lim="800000"/>
            <a:headEnd/>
            <a:tailEnd/>
          </a:ln>
          <a:effectLst/>
        </p:spPr>
        <p:txBody>
          <a:bodyPr wrap="none">
            <a:spAutoFit/>
          </a:bodyPr>
          <a:lstStyle/>
          <a:p>
            <a:pPr algn="ctr" eaLnBrk="0" hangingPunct="0"/>
            <a:r>
              <a:rPr lang="en-US" altLang="en-US" sz="3600" b="1">
                <a:solidFill>
                  <a:srgbClr val="003399"/>
                </a:solidFill>
                <a:latin typeface="Skia" charset="0"/>
              </a:rPr>
              <a:t>Mutualism</a:t>
            </a:r>
            <a:endParaRPr lang="en-US" altLang="en-US" sz="3600">
              <a:solidFill>
                <a:srgbClr val="003399"/>
              </a:solidFill>
              <a:latin typeface="Skia" charset="0"/>
            </a:endParaRPr>
          </a:p>
        </p:txBody>
      </p:sp>
      <p:sp>
        <p:nvSpPr>
          <p:cNvPr id="10244" name="Rectangle 4"/>
          <p:cNvSpPr>
            <a:spLocks noGrp="1" noChangeArrowheads="1"/>
          </p:cNvSpPr>
          <p:nvPr>
            <p:ph type="subTitle" idx="1"/>
          </p:nvPr>
        </p:nvSpPr>
        <p:spPr>
          <a:xfrm>
            <a:off x="6535738" y="2690813"/>
            <a:ext cx="2667000" cy="685800"/>
          </a:xfrm>
        </p:spPr>
        <p:txBody>
          <a:bodyPr/>
          <a:lstStyle/>
          <a:p>
            <a:r>
              <a:rPr lang="en-US" sz="2800" b="1">
                <a:solidFill>
                  <a:srgbClr val="FF0066"/>
                </a:solidFill>
              </a:rPr>
              <a:t>Parasitism</a:t>
            </a:r>
          </a:p>
        </p:txBody>
      </p:sp>
      <p:sp>
        <p:nvSpPr>
          <p:cNvPr id="10245" name="Line 5"/>
          <p:cNvSpPr>
            <a:spLocks noChangeShapeType="1"/>
          </p:cNvSpPr>
          <p:nvPr/>
        </p:nvSpPr>
        <p:spPr bwMode="auto">
          <a:xfrm>
            <a:off x="2608263" y="3054350"/>
            <a:ext cx="4191000" cy="0"/>
          </a:xfrm>
          <a:prstGeom prst="line">
            <a:avLst/>
          </a:prstGeom>
          <a:noFill/>
          <a:ln w="38100">
            <a:solidFill>
              <a:schemeClr val="tx2"/>
            </a:solidFill>
            <a:round/>
            <a:headEnd type="triangle" w="med" len="med"/>
            <a:tailEnd type="triangle" w="med" len="med"/>
          </a:ln>
          <a:effectLst/>
        </p:spPr>
        <p:txBody>
          <a:bodyPr wrap="none" anchor="ctr"/>
          <a:lstStyle/>
          <a:p>
            <a:endParaRPr lang="en-US"/>
          </a:p>
        </p:txBody>
      </p:sp>
      <p:sp>
        <p:nvSpPr>
          <p:cNvPr id="10246" name="Text Box 6"/>
          <p:cNvSpPr txBox="1">
            <a:spLocks noChangeArrowheads="1"/>
          </p:cNvSpPr>
          <p:nvPr/>
        </p:nvSpPr>
        <p:spPr bwMode="auto">
          <a:xfrm>
            <a:off x="3106738" y="2690813"/>
            <a:ext cx="3259137" cy="519112"/>
          </a:xfrm>
          <a:prstGeom prst="rect">
            <a:avLst/>
          </a:prstGeom>
          <a:solidFill>
            <a:srgbClr val="81ABFF"/>
          </a:solidFill>
          <a:ln w="9525">
            <a:noFill/>
            <a:miter lim="800000"/>
            <a:headEnd/>
            <a:tailEnd/>
          </a:ln>
          <a:effectLst/>
        </p:spPr>
        <p:txBody>
          <a:bodyPr>
            <a:spAutoFit/>
          </a:bodyPr>
          <a:lstStyle/>
          <a:p>
            <a:pPr eaLnBrk="0" hangingPunct="0"/>
            <a:r>
              <a:rPr lang="en-US" altLang="en-US" sz="2800" b="1">
                <a:solidFill>
                  <a:srgbClr val="800080"/>
                </a:solidFill>
                <a:latin typeface="Skia" charset="0"/>
              </a:rPr>
              <a:t>Commensalism</a:t>
            </a:r>
          </a:p>
        </p:txBody>
      </p:sp>
      <p:sp>
        <p:nvSpPr>
          <p:cNvPr id="10247" name="Text Box 7"/>
          <p:cNvSpPr txBox="1">
            <a:spLocks noChangeArrowheads="1"/>
          </p:cNvSpPr>
          <p:nvPr/>
        </p:nvSpPr>
        <p:spPr bwMode="auto">
          <a:xfrm>
            <a:off x="-33338" y="3395663"/>
            <a:ext cx="2932113" cy="1554162"/>
          </a:xfrm>
          <a:prstGeom prst="rect">
            <a:avLst/>
          </a:prstGeom>
          <a:noFill/>
          <a:ln w="9525">
            <a:noFill/>
            <a:miter lim="800000"/>
            <a:headEnd/>
            <a:tailEnd/>
          </a:ln>
          <a:effectLst/>
        </p:spPr>
        <p:txBody>
          <a:bodyPr>
            <a:spAutoFit/>
          </a:bodyPr>
          <a:lstStyle/>
          <a:p>
            <a:pPr algn="ctr" eaLnBrk="0" hangingPunct="0"/>
            <a:r>
              <a:rPr lang="en-US" altLang="en-US" sz="3200">
                <a:solidFill>
                  <a:srgbClr val="003399"/>
                </a:solidFill>
                <a:latin typeface="Skia" charset="0"/>
              </a:rPr>
              <a:t>both organisms </a:t>
            </a:r>
            <a:r>
              <a:rPr lang="en-US" altLang="en-US" sz="3200" b="1">
                <a:solidFill>
                  <a:srgbClr val="003399"/>
                </a:solidFill>
                <a:latin typeface="Skia" charset="0"/>
              </a:rPr>
              <a:t>benefit</a:t>
            </a:r>
          </a:p>
        </p:txBody>
      </p:sp>
      <p:sp>
        <p:nvSpPr>
          <p:cNvPr id="10248" name="Text Box 8"/>
          <p:cNvSpPr txBox="1">
            <a:spLocks noChangeArrowheads="1"/>
          </p:cNvSpPr>
          <p:nvPr/>
        </p:nvSpPr>
        <p:spPr bwMode="auto">
          <a:xfrm>
            <a:off x="6597650" y="3395663"/>
            <a:ext cx="2541588" cy="946150"/>
          </a:xfrm>
          <a:prstGeom prst="rect">
            <a:avLst/>
          </a:prstGeom>
          <a:noFill/>
          <a:ln w="9525">
            <a:noFill/>
            <a:miter lim="800000"/>
            <a:headEnd/>
            <a:tailEnd/>
          </a:ln>
          <a:effectLst/>
        </p:spPr>
        <p:txBody>
          <a:bodyPr>
            <a:spAutoFit/>
          </a:bodyPr>
          <a:lstStyle/>
          <a:p>
            <a:pPr algn="ctr" eaLnBrk="0" hangingPunct="0"/>
            <a:r>
              <a:rPr lang="en-US" altLang="en-US" sz="2800">
                <a:solidFill>
                  <a:srgbClr val="FF0066"/>
                </a:solidFill>
                <a:latin typeface="Skia" charset="0"/>
              </a:rPr>
              <a:t>one organism </a:t>
            </a:r>
            <a:r>
              <a:rPr lang="en-US" altLang="en-US" sz="2800" b="1">
                <a:solidFill>
                  <a:srgbClr val="FF0066"/>
                </a:solidFill>
                <a:latin typeface="Skia" charset="0"/>
              </a:rPr>
              <a:t>benefits</a:t>
            </a:r>
          </a:p>
        </p:txBody>
      </p:sp>
      <p:sp>
        <p:nvSpPr>
          <p:cNvPr id="10249" name="Text Box 9"/>
          <p:cNvSpPr txBox="1">
            <a:spLocks noChangeArrowheads="1"/>
          </p:cNvSpPr>
          <p:nvPr/>
        </p:nvSpPr>
        <p:spPr bwMode="auto">
          <a:xfrm>
            <a:off x="3455988" y="3395663"/>
            <a:ext cx="2560637" cy="946150"/>
          </a:xfrm>
          <a:prstGeom prst="rect">
            <a:avLst/>
          </a:prstGeom>
          <a:noFill/>
          <a:ln w="9525">
            <a:noFill/>
            <a:miter lim="800000"/>
            <a:headEnd/>
            <a:tailEnd/>
          </a:ln>
          <a:effectLst/>
        </p:spPr>
        <p:txBody>
          <a:bodyPr>
            <a:spAutoFit/>
          </a:bodyPr>
          <a:lstStyle/>
          <a:p>
            <a:pPr algn="ctr" eaLnBrk="0" hangingPunct="0"/>
            <a:r>
              <a:rPr lang="en-US" altLang="en-US" sz="2800">
                <a:solidFill>
                  <a:srgbClr val="800080"/>
                </a:solidFill>
                <a:latin typeface="Skia" charset="0"/>
              </a:rPr>
              <a:t>one organism </a:t>
            </a:r>
            <a:r>
              <a:rPr lang="en-US" altLang="en-US" sz="2800" b="1">
                <a:solidFill>
                  <a:srgbClr val="800080"/>
                </a:solidFill>
                <a:latin typeface="Skia" charset="0"/>
              </a:rPr>
              <a:t>benefits</a:t>
            </a:r>
            <a:endParaRPr lang="en-US" altLang="en-US" sz="2800">
              <a:solidFill>
                <a:srgbClr val="800080"/>
              </a:solidFill>
              <a:latin typeface="Skia" charset="0"/>
            </a:endParaRPr>
          </a:p>
        </p:txBody>
      </p:sp>
      <p:sp>
        <p:nvSpPr>
          <p:cNvPr id="10250" name="Text Box 10"/>
          <p:cNvSpPr txBox="1">
            <a:spLocks noChangeArrowheads="1"/>
          </p:cNvSpPr>
          <p:nvPr/>
        </p:nvSpPr>
        <p:spPr bwMode="auto">
          <a:xfrm>
            <a:off x="3581400" y="4267200"/>
            <a:ext cx="2400300" cy="1250950"/>
          </a:xfrm>
          <a:prstGeom prst="rect">
            <a:avLst/>
          </a:prstGeom>
          <a:noFill/>
          <a:ln w="9525">
            <a:noFill/>
            <a:miter lim="800000"/>
            <a:headEnd/>
            <a:tailEnd/>
          </a:ln>
          <a:effectLst/>
        </p:spPr>
        <p:txBody>
          <a:bodyPr>
            <a:spAutoFit/>
          </a:bodyPr>
          <a:lstStyle/>
          <a:p>
            <a:pPr algn="ctr" eaLnBrk="0" hangingPunct="0"/>
            <a:r>
              <a:rPr lang="en-US" altLang="en-US" sz="2800">
                <a:solidFill>
                  <a:srgbClr val="800080"/>
                </a:solidFill>
                <a:latin typeface="Skia" charset="0"/>
              </a:rPr>
              <a:t>one organism is </a:t>
            </a:r>
            <a:r>
              <a:rPr lang="en-US" altLang="en-US" sz="2800" b="1">
                <a:solidFill>
                  <a:srgbClr val="800080"/>
                </a:solidFill>
                <a:latin typeface="Skia" charset="0"/>
              </a:rPr>
              <a:t>unaffected</a:t>
            </a:r>
          </a:p>
          <a:p>
            <a:pPr algn="ctr" eaLnBrk="0" hangingPunct="0"/>
            <a:endParaRPr lang="en-US" altLang="en-US" sz="2000">
              <a:latin typeface="Times"/>
            </a:endParaRPr>
          </a:p>
        </p:txBody>
      </p:sp>
      <p:sp>
        <p:nvSpPr>
          <p:cNvPr id="10251" name="Text Box 11"/>
          <p:cNvSpPr txBox="1">
            <a:spLocks noChangeArrowheads="1"/>
          </p:cNvSpPr>
          <p:nvPr/>
        </p:nvSpPr>
        <p:spPr bwMode="auto">
          <a:xfrm>
            <a:off x="6764338" y="4343400"/>
            <a:ext cx="2379662" cy="946150"/>
          </a:xfrm>
          <a:prstGeom prst="rect">
            <a:avLst/>
          </a:prstGeom>
          <a:noFill/>
          <a:ln w="9525">
            <a:noFill/>
            <a:miter lim="800000"/>
            <a:headEnd/>
            <a:tailEnd/>
          </a:ln>
          <a:effectLst/>
        </p:spPr>
        <p:txBody>
          <a:bodyPr>
            <a:spAutoFit/>
          </a:bodyPr>
          <a:lstStyle/>
          <a:p>
            <a:pPr algn="ctr" eaLnBrk="0" hangingPunct="0"/>
            <a:r>
              <a:rPr lang="en-US" altLang="en-US" sz="2800">
                <a:solidFill>
                  <a:srgbClr val="FF0066"/>
                </a:solidFill>
                <a:latin typeface="Skia" charset="0"/>
              </a:rPr>
              <a:t>one organism is </a:t>
            </a:r>
            <a:r>
              <a:rPr lang="en-US" altLang="en-US" sz="2800" b="1">
                <a:solidFill>
                  <a:srgbClr val="FF0066"/>
                </a:solidFill>
                <a:latin typeface="Skia" charset="0"/>
              </a:rPr>
              <a:t>harmed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47"/>
                                        </p:tgtEl>
                                        <p:attrNameLst>
                                          <p:attrName>style.visibility</p:attrName>
                                        </p:attrNameLst>
                                      </p:cBhvr>
                                      <p:to>
                                        <p:strVal val="visible"/>
                                      </p:to>
                                    </p:set>
                                    <p:animEffect transition="in" filter="dissolve">
                                      <p:cBhvr>
                                        <p:cTn id="13" dur="500"/>
                                        <p:tgtEl>
                                          <p:spTgt spid="1024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244">
                                            <p:txEl>
                                              <p:pRg st="0" end="0"/>
                                            </p:txEl>
                                          </p:spTgt>
                                        </p:tgtEl>
                                        <p:attrNameLst>
                                          <p:attrName>style.visibility</p:attrName>
                                        </p:attrNameLst>
                                      </p:cBhvr>
                                      <p:to>
                                        <p:strVal val="visible"/>
                                      </p:to>
                                    </p:set>
                                    <p:anim calcmode="lin" valueType="num">
                                      <p:cBhvr additive="base">
                                        <p:cTn id="18" dur="500" fill="hold"/>
                                        <p:tgtEl>
                                          <p:spTgt spid="1024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6" fill="hold" grpId="0" nodeType="after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barn(inHorizontal)">
                                      <p:cBhvr>
                                        <p:cTn id="23" dur="500"/>
                                        <p:tgtEl>
                                          <p:spTgt spid="1024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Effect transition="in" filter="dissolve">
                                      <p:cBhvr>
                                        <p:cTn id="28" dur="500"/>
                                        <p:tgtEl>
                                          <p:spTgt spid="1024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251"/>
                                        </p:tgtEl>
                                        <p:attrNameLst>
                                          <p:attrName>style.visibility</p:attrName>
                                        </p:attrNameLst>
                                      </p:cBhvr>
                                      <p:to>
                                        <p:strVal val="visible"/>
                                      </p:to>
                                    </p:set>
                                    <p:animEffect transition="in" filter="dissolve">
                                      <p:cBhvr>
                                        <p:cTn id="33" dur="500"/>
                                        <p:tgtEl>
                                          <p:spTgt spid="1025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246"/>
                                        </p:tgtEl>
                                        <p:attrNameLst>
                                          <p:attrName>style.visibility</p:attrName>
                                        </p:attrNameLst>
                                      </p:cBhvr>
                                      <p:to>
                                        <p:strVal val="visible"/>
                                      </p:to>
                                    </p:set>
                                    <p:anim calcmode="lin" valueType="num">
                                      <p:cBhvr additive="base">
                                        <p:cTn id="38" dur="500" fill="hold"/>
                                        <p:tgtEl>
                                          <p:spTgt spid="10246"/>
                                        </p:tgtEl>
                                        <p:attrNameLst>
                                          <p:attrName>ppt_x</p:attrName>
                                        </p:attrNameLst>
                                      </p:cBhvr>
                                      <p:tavLst>
                                        <p:tav tm="0">
                                          <p:val>
                                            <p:strVal val="#ppt_x"/>
                                          </p:val>
                                        </p:tav>
                                        <p:tav tm="100000">
                                          <p:val>
                                            <p:strVal val="#ppt_x"/>
                                          </p:val>
                                        </p:tav>
                                      </p:tavLst>
                                    </p:anim>
                                    <p:anim calcmode="lin" valueType="num">
                                      <p:cBhvr additive="base">
                                        <p:cTn id="39"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249"/>
                                        </p:tgtEl>
                                        <p:attrNameLst>
                                          <p:attrName>style.visibility</p:attrName>
                                        </p:attrNameLst>
                                      </p:cBhvr>
                                      <p:to>
                                        <p:strVal val="visible"/>
                                      </p:to>
                                    </p:set>
                                    <p:animEffect transition="in" filter="dissolve">
                                      <p:cBhvr>
                                        <p:cTn id="44" dur="500"/>
                                        <p:tgtEl>
                                          <p:spTgt spid="1024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0250"/>
                                        </p:tgtEl>
                                        <p:attrNameLst>
                                          <p:attrName>style.visibility</p:attrName>
                                        </p:attrNameLst>
                                      </p:cBhvr>
                                      <p:to>
                                        <p:strVal val="visible"/>
                                      </p:to>
                                    </p:set>
                                    <p:animEffect transition="in" filter="dissolve">
                                      <p:cBhvr>
                                        <p:cTn id="49"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build="p" autoUpdateAnimBg="0"/>
      <p:bldP spid="10245" grpId="0" animBg="1"/>
      <p:bldP spid="10246" grpId="0" animBg="1" autoUpdateAnimBg="0"/>
      <p:bldP spid="10247" grpId="0" autoUpdateAnimBg="0"/>
      <p:bldP spid="10248" grpId="0" autoUpdateAnimBg="0"/>
      <p:bldP spid="10249" grpId="0" autoUpdateAnimBg="0"/>
      <p:bldP spid="10250" grpId="0" autoUpdateAnimBg="0"/>
      <p:bldP spid="102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r>
              <a:rPr lang="en-US" dirty="0"/>
              <a:t>Mutualism</a:t>
            </a:r>
          </a:p>
        </p:txBody>
      </p:sp>
      <p:sp>
        <p:nvSpPr>
          <p:cNvPr id="20483" name="Rectangle 3"/>
          <p:cNvSpPr>
            <a:spLocks noGrp="1" noChangeArrowheads="1"/>
          </p:cNvSpPr>
          <p:nvPr>
            <p:ph type="body" sz="half" idx="1"/>
          </p:nvPr>
        </p:nvSpPr>
        <p:spPr>
          <a:xfrm>
            <a:off x="457200" y="1219200"/>
            <a:ext cx="8229600" cy="4525963"/>
          </a:xfrm>
        </p:spPr>
        <p:txBody>
          <a:bodyPr/>
          <a:lstStyle/>
          <a:p>
            <a:r>
              <a:rPr lang="en-US" sz="2800" dirty="0"/>
              <a:t>Both organisms derive mutual benefit</a:t>
            </a:r>
          </a:p>
          <a:p>
            <a:r>
              <a:rPr lang="en-US" sz="2800" dirty="0"/>
              <a:t>Intimate and obligatory</a:t>
            </a:r>
          </a:p>
          <a:p>
            <a:r>
              <a:rPr lang="en-US" sz="2800" dirty="0"/>
              <a:t>Neither can survive without the other</a:t>
            </a:r>
          </a:p>
          <a:p>
            <a:pPr lvl="1">
              <a:buNone/>
            </a:pPr>
            <a:endParaRPr lang="en-US" dirty="0" smtClean="0"/>
          </a:p>
          <a:p>
            <a:pPr lvl="1"/>
            <a:endParaRPr lang="en-US" dirty="0"/>
          </a:p>
          <a:p>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Clownfish &amp; Sea Anemone</a:t>
            </a:r>
            <a:endParaRPr lang="en-US" dirty="0"/>
          </a:p>
        </p:txBody>
      </p:sp>
      <p:sp>
        <p:nvSpPr>
          <p:cNvPr id="3" name="Text Placeholder 2"/>
          <p:cNvSpPr>
            <a:spLocks noGrp="1"/>
          </p:cNvSpPr>
          <p:nvPr>
            <p:ph type="body" sz="half" idx="1"/>
          </p:nvPr>
        </p:nvSpPr>
        <p:spPr>
          <a:xfrm>
            <a:off x="457200" y="1600200"/>
            <a:ext cx="4648200" cy="4525963"/>
          </a:xfrm>
        </p:spPr>
        <p:txBody>
          <a:bodyPr/>
          <a:lstStyle/>
          <a:p>
            <a:r>
              <a:rPr lang="en-US" sz="2400" dirty="0" smtClean="0"/>
              <a:t>The sea anemone protects the </a:t>
            </a:r>
            <a:r>
              <a:rPr lang="en-US" sz="2400" dirty="0" smtClean="0"/>
              <a:t>clownfish </a:t>
            </a:r>
            <a:r>
              <a:rPr lang="en-US" sz="2400" dirty="0" smtClean="0"/>
              <a:t>from predators, as well as providing food through the scraps left from the anemone's meals and occasional dead anemone tentacles. </a:t>
            </a:r>
            <a:endParaRPr lang="en-US" sz="2400" dirty="0" smtClean="0"/>
          </a:p>
          <a:p>
            <a:r>
              <a:rPr lang="en-US" sz="2400" dirty="0" smtClean="0"/>
              <a:t>In </a:t>
            </a:r>
            <a:r>
              <a:rPr lang="en-US" sz="2400" dirty="0" smtClean="0"/>
              <a:t>return, the </a:t>
            </a:r>
            <a:r>
              <a:rPr lang="en-US" sz="2400" dirty="0" smtClean="0"/>
              <a:t>clownfish </a:t>
            </a:r>
            <a:r>
              <a:rPr lang="en-US" sz="2400" dirty="0" smtClean="0"/>
              <a:t>defends the anemone from its predators, and parasites</a:t>
            </a:r>
            <a:endParaRPr lang="en-US" sz="2400" dirty="0"/>
          </a:p>
        </p:txBody>
      </p:sp>
      <p:pic>
        <p:nvPicPr>
          <p:cNvPr id="5" name="Content Placeholder 4" descr="hd-sea-anemone-and-clown-fish-wallpaper.jpg"/>
          <p:cNvPicPr>
            <a:picLocks noGrp="1" noChangeAspect="1"/>
          </p:cNvPicPr>
          <p:nvPr>
            <p:ph sz="half" idx="2"/>
          </p:nvPr>
        </p:nvPicPr>
        <p:blipFill>
          <a:blip r:embed="rId2" cstate="print"/>
          <a:stretch>
            <a:fillRect/>
          </a:stretch>
        </p:blipFill>
        <p:spPr>
          <a:xfrm>
            <a:off x="5486400" y="2286000"/>
            <a:ext cx="2895600" cy="2172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Bee &amp; Flower</a:t>
            </a:r>
            <a:endParaRPr lang="en-US" dirty="0"/>
          </a:p>
        </p:txBody>
      </p:sp>
      <p:sp>
        <p:nvSpPr>
          <p:cNvPr id="3" name="Text Placeholder 2"/>
          <p:cNvSpPr>
            <a:spLocks noGrp="1"/>
          </p:cNvSpPr>
          <p:nvPr>
            <p:ph type="body" sz="half" idx="1"/>
          </p:nvPr>
        </p:nvSpPr>
        <p:spPr/>
        <p:txBody>
          <a:bodyPr/>
          <a:lstStyle/>
          <a:p>
            <a:pPr lvl="1"/>
            <a:r>
              <a:rPr lang="en-US" sz="2400" dirty="0" smtClean="0"/>
              <a:t>Bee &amp; Flower</a:t>
            </a:r>
          </a:p>
          <a:p>
            <a:pPr lvl="2"/>
            <a:r>
              <a:rPr lang="en-US" sz="2000" dirty="0" smtClean="0"/>
              <a:t>The bee gains nectar from the flower for survival, as it uses the bee to carry its pollen to other flowers. So both organisms living together benefit from their existence</a:t>
            </a:r>
            <a:r>
              <a:rPr lang="en-US" sz="2000" dirty="0" smtClean="0"/>
              <a:t>.</a:t>
            </a:r>
            <a:endParaRPr lang="en-US" sz="2000" dirty="0" smtClean="0"/>
          </a:p>
        </p:txBody>
      </p:sp>
      <p:pic>
        <p:nvPicPr>
          <p:cNvPr id="6" name="Picture 1" descr="http://www.buzzle.com/img/articleImages/489004-16630-54.jpg"/>
          <p:cNvPicPr>
            <a:picLocks noGrp="1" noChangeAspect="1" noChangeArrowheads="1"/>
          </p:cNvPicPr>
          <p:nvPr>
            <p:ph sz="half" idx="2"/>
          </p:nvPr>
        </p:nvPicPr>
        <p:blipFill>
          <a:blip r:embed="rId2" cstate="print"/>
          <a:srcRect/>
          <a:stretch>
            <a:fillRect/>
          </a:stretch>
        </p:blipFill>
        <p:spPr bwMode="auto">
          <a:xfrm>
            <a:off x="5029200" y="1828800"/>
            <a:ext cx="3302000" cy="330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Humans &amp; Gut Bacteria</a:t>
            </a:r>
            <a:endParaRPr lang="en-US" dirty="0"/>
          </a:p>
        </p:txBody>
      </p:sp>
      <p:sp>
        <p:nvSpPr>
          <p:cNvPr id="3" name="Text Placeholder 2"/>
          <p:cNvSpPr>
            <a:spLocks noGrp="1"/>
          </p:cNvSpPr>
          <p:nvPr>
            <p:ph type="body" sz="half" idx="1"/>
          </p:nvPr>
        </p:nvSpPr>
        <p:spPr>
          <a:xfrm>
            <a:off x="457200" y="1295400"/>
            <a:ext cx="8382000" cy="4525963"/>
          </a:xfrm>
        </p:spPr>
        <p:txBody>
          <a:bodyPr/>
          <a:lstStyle/>
          <a:p>
            <a:r>
              <a:rPr lang="en-US" sz="1800" dirty="0" smtClean="0"/>
              <a:t>Gut </a:t>
            </a:r>
            <a:r>
              <a:rPr lang="en-US" sz="1800" dirty="0" err="1" smtClean="0"/>
              <a:t>microbiota</a:t>
            </a:r>
            <a:r>
              <a:rPr lang="en-US" sz="1800" dirty="0" smtClean="0"/>
              <a:t> (formerly called gut flora) is the name given today to the microbe population living in our </a:t>
            </a:r>
            <a:r>
              <a:rPr lang="en-US" sz="1800" dirty="0" smtClean="0"/>
              <a:t>intestine</a:t>
            </a:r>
          </a:p>
          <a:p>
            <a:r>
              <a:rPr lang="en-US" sz="1800" dirty="0" smtClean="0"/>
              <a:t>Some of the functions are:</a:t>
            </a:r>
          </a:p>
          <a:p>
            <a:pPr lvl="1"/>
            <a:r>
              <a:rPr lang="en-US" sz="1400" dirty="0" smtClean="0"/>
              <a:t>It helps the body to digest certain foods that the stomach and small intestine have not been able to digest.</a:t>
            </a:r>
          </a:p>
          <a:p>
            <a:pPr lvl="1"/>
            <a:r>
              <a:rPr lang="en-US" sz="1400" dirty="0" smtClean="0"/>
              <a:t>It helps with the production of some vitamins (B and K).</a:t>
            </a:r>
          </a:p>
          <a:p>
            <a:pPr lvl="1"/>
            <a:r>
              <a:rPr lang="en-US" sz="1400" dirty="0" smtClean="0"/>
              <a:t>It helps us combat aggressions from other microorganisms, maintaining the wholeness of the intestinal mucosa.</a:t>
            </a:r>
          </a:p>
          <a:p>
            <a:pPr lvl="1"/>
            <a:r>
              <a:rPr lang="en-US" sz="1400" dirty="0" smtClean="0"/>
              <a:t>It plays an important role in the immune system, performing a barrier effect.</a:t>
            </a:r>
          </a:p>
          <a:p>
            <a:pPr lvl="1"/>
            <a:r>
              <a:rPr lang="en-US" sz="1400" dirty="0" smtClean="0"/>
              <a:t>A healthy and balanced gut </a:t>
            </a:r>
            <a:r>
              <a:rPr lang="en-US" sz="1400" dirty="0" err="1" smtClean="0"/>
              <a:t>microbiota</a:t>
            </a:r>
            <a:r>
              <a:rPr lang="en-US" sz="1400" dirty="0" smtClean="0"/>
              <a:t> is key to ensuring proper digestive functioning.</a:t>
            </a:r>
          </a:p>
          <a:p>
            <a:pPr>
              <a:buNone/>
            </a:pPr>
            <a:endParaRPr lang="en-US" sz="2400" dirty="0"/>
          </a:p>
        </p:txBody>
      </p:sp>
      <p:pic>
        <p:nvPicPr>
          <p:cNvPr id="5" name="Content Placeholder 4" descr="gutflorainfographiclarge.png"/>
          <p:cNvPicPr>
            <a:picLocks noGrp="1" noChangeAspect="1"/>
          </p:cNvPicPr>
          <p:nvPr>
            <p:ph sz="half" idx="2"/>
          </p:nvPr>
        </p:nvPicPr>
        <p:blipFill>
          <a:blip r:embed="rId2" cstate="print"/>
          <a:stretch>
            <a:fillRect/>
          </a:stretch>
        </p:blipFill>
        <p:spPr>
          <a:xfrm>
            <a:off x="2690309" y="4038600"/>
            <a:ext cx="6453691" cy="28194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Crocodile &amp; Bird</a:t>
            </a:r>
          </a:p>
        </p:txBody>
      </p:sp>
      <p:sp>
        <p:nvSpPr>
          <p:cNvPr id="26627" name="Rectangle 3"/>
          <p:cNvSpPr>
            <a:spLocks noGrp="1" noChangeArrowheads="1"/>
          </p:cNvSpPr>
          <p:nvPr>
            <p:ph type="body" sz="half" idx="1"/>
          </p:nvPr>
        </p:nvSpPr>
        <p:spPr/>
        <p:txBody>
          <a:bodyPr/>
          <a:lstStyle/>
          <a:p>
            <a:r>
              <a:rPr lang="en-US" sz="2400" dirty="0"/>
              <a:t>Nile crocodile</a:t>
            </a:r>
          </a:p>
          <a:p>
            <a:pPr lvl="1"/>
            <a:r>
              <a:rPr lang="en-US" sz="2000" dirty="0"/>
              <a:t>Usually eats animals</a:t>
            </a:r>
          </a:p>
          <a:p>
            <a:pPr lvl="1"/>
            <a:r>
              <a:rPr lang="en-US" sz="2000" dirty="0"/>
              <a:t>Allows bird to walk around its mouth</a:t>
            </a:r>
          </a:p>
          <a:p>
            <a:r>
              <a:rPr lang="en-US" sz="2400" dirty="0"/>
              <a:t>Crocodile bird</a:t>
            </a:r>
          </a:p>
          <a:p>
            <a:pPr lvl="1"/>
            <a:r>
              <a:rPr lang="en-US" sz="2000" dirty="0"/>
              <a:t>Cleans parasites in croc’s teeth</a:t>
            </a:r>
          </a:p>
          <a:p>
            <a:pPr lvl="1"/>
            <a:r>
              <a:rPr lang="en-US" sz="2000" dirty="0"/>
              <a:t>Removes and eats scraps of food</a:t>
            </a:r>
          </a:p>
          <a:p>
            <a:pPr lvl="1"/>
            <a:r>
              <a:rPr lang="en-US" sz="2000" dirty="0"/>
              <a:t>Eats harmful leeches and parasites</a:t>
            </a:r>
          </a:p>
        </p:txBody>
      </p:sp>
      <p:pic>
        <p:nvPicPr>
          <p:cNvPr id="26628" name="Picture 4"/>
          <p:cNvPicPr>
            <a:picLocks noGrp="1" noChangeAspect="1" noChangeArrowheads="1"/>
          </p:cNvPicPr>
          <p:nvPr>
            <p:ph sz="half" idx="2"/>
          </p:nvPr>
        </p:nvPicPr>
        <p:blipFill>
          <a:blip r:embed="rId3" cstate="print"/>
          <a:srcRect/>
          <a:stretch>
            <a:fillRect/>
          </a:stretch>
        </p:blipFill>
        <p:spPr>
          <a:xfrm>
            <a:off x="4649788" y="1447800"/>
            <a:ext cx="3808412" cy="4267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267200" y="1524000"/>
            <a:ext cx="4357688" cy="2894013"/>
          </a:xfrm>
          <a:prstGeom prst="rect">
            <a:avLst/>
          </a:prstGeom>
          <a:noFill/>
        </p:spPr>
      </p:pic>
      <p:sp>
        <p:nvSpPr>
          <p:cNvPr id="16387" name="Rectangle 3"/>
          <p:cNvSpPr>
            <a:spLocks noGrp="1" noChangeArrowheads="1"/>
          </p:cNvSpPr>
          <p:nvPr>
            <p:ph type="ctrTitle"/>
          </p:nvPr>
        </p:nvSpPr>
        <p:spPr>
          <a:xfrm>
            <a:off x="762000" y="4572000"/>
            <a:ext cx="7612063" cy="1143000"/>
          </a:xfrm>
          <a:noFill/>
          <a:ln/>
        </p:spPr>
        <p:txBody>
          <a:bodyPr/>
          <a:lstStyle/>
          <a:p>
            <a:r>
              <a:rPr lang="en-US" sz="4800"/>
              <a:t>Mutualism: both benefit</a:t>
            </a:r>
          </a:p>
        </p:txBody>
      </p:sp>
      <p:sp>
        <p:nvSpPr>
          <p:cNvPr id="16388" name="Text Box 4"/>
          <p:cNvSpPr txBox="1">
            <a:spLocks noChangeArrowheads="1"/>
          </p:cNvSpPr>
          <p:nvPr/>
        </p:nvSpPr>
        <p:spPr bwMode="auto">
          <a:xfrm>
            <a:off x="725488" y="147638"/>
            <a:ext cx="7675562" cy="701675"/>
          </a:xfrm>
          <a:prstGeom prst="rect">
            <a:avLst/>
          </a:prstGeom>
          <a:noFill/>
          <a:ln w="9525">
            <a:noFill/>
            <a:miter lim="800000"/>
            <a:headEnd/>
            <a:tailEnd/>
          </a:ln>
          <a:effectLst/>
        </p:spPr>
        <p:txBody>
          <a:bodyPr>
            <a:spAutoFit/>
          </a:bodyPr>
          <a:lstStyle/>
          <a:p>
            <a:pPr algn="ctr" eaLnBrk="0" hangingPunct="0"/>
            <a:r>
              <a:rPr lang="en-US" altLang="en-US" sz="4000">
                <a:solidFill>
                  <a:schemeClr val="tx2"/>
                </a:solidFill>
                <a:latin typeface="Skia" charset="0"/>
              </a:rPr>
              <a:t>Antelope with Oxbird</a:t>
            </a:r>
            <a:endParaRPr lang="en-US" altLang="en-US" sz="4000">
              <a:latin typeface="Skia" charset="0"/>
            </a:endParaRPr>
          </a:p>
        </p:txBody>
      </p:sp>
      <p:sp>
        <p:nvSpPr>
          <p:cNvPr id="16389" name="Text Box 5"/>
          <p:cNvSpPr txBox="1">
            <a:spLocks noChangeArrowheads="1"/>
          </p:cNvSpPr>
          <p:nvPr/>
        </p:nvSpPr>
        <p:spPr bwMode="auto">
          <a:xfrm>
            <a:off x="0" y="1285875"/>
            <a:ext cx="4114800" cy="2530475"/>
          </a:xfrm>
          <a:prstGeom prst="rect">
            <a:avLst/>
          </a:prstGeom>
          <a:noFill/>
          <a:ln w="9525">
            <a:noFill/>
            <a:miter lim="800000"/>
            <a:headEnd/>
            <a:tailEnd/>
          </a:ln>
          <a:effectLst/>
        </p:spPr>
        <p:txBody>
          <a:bodyPr>
            <a:spAutoFit/>
          </a:bodyPr>
          <a:lstStyle/>
          <a:p>
            <a:pPr algn="ctr" eaLnBrk="0" hangingPunct="0"/>
            <a:r>
              <a:rPr lang="en-US" altLang="en-US" sz="4000">
                <a:solidFill>
                  <a:srgbClr val="008000"/>
                </a:solidFill>
                <a:latin typeface="Skia" charset="0"/>
              </a:rPr>
              <a:t>Antelope gets rid of parasites Oxbird gets a meal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500" fill="hold"/>
                                        <p:tgtEl>
                                          <p:spTgt spid="16387"/>
                                        </p:tgtEl>
                                        <p:attrNameLst>
                                          <p:attrName>ppt_x</p:attrName>
                                        </p:attrNameLst>
                                      </p:cBhvr>
                                      <p:tavLst>
                                        <p:tav tm="0">
                                          <p:val>
                                            <p:strVal val="0-#ppt_w/2"/>
                                          </p:val>
                                        </p:tav>
                                        <p:tav tm="100000">
                                          <p:val>
                                            <p:strVal val="#ppt_x"/>
                                          </p:val>
                                        </p:tav>
                                      </p:tavLst>
                                    </p:anim>
                                    <p:anim calcmode="lin" valueType="num">
                                      <p:cBhvr additive="base">
                                        <p:cTn id="12"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89" grpId="0" autoUpdateAnimBg="0"/>
    </p:bldLst>
  </p:timing>
</p:sld>
</file>

<file path=ppt/theme/theme1.xml><?xml version="1.0" encoding="utf-8"?>
<a:theme xmlns:a="http://schemas.openxmlformats.org/drawingml/2006/main" name="animals">
  <a:themeElements>
    <a:clrScheme name="anima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imals">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imal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imal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imal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imal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imal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imal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imal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imal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imal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imal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imal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imal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animals</Template>
  <TotalTime>144</TotalTime>
  <Words>817</Words>
  <Application>Microsoft Office PowerPoint</Application>
  <PresentationFormat>On-screen Show (4:3)</PresentationFormat>
  <Paragraphs>130</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animals</vt:lpstr>
      <vt:lpstr>Relationships in Nature</vt:lpstr>
      <vt:lpstr>What is symbiosis?</vt:lpstr>
      <vt:lpstr>What are the different kinds of symbiosis?</vt:lpstr>
      <vt:lpstr>Mutualism</vt:lpstr>
      <vt:lpstr>Clownfish &amp; Sea Anemone</vt:lpstr>
      <vt:lpstr>Ex. Bee &amp; Flower</vt:lpstr>
      <vt:lpstr>Humans &amp; Gut Bacteria</vt:lpstr>
      <vt:lpstr>Crocodile &amp; Bird</vt:lpstr>
      <vt:lpstr>Mutualism: both benefit</vt:lpstr>
      <vt:lpstr>Mutualism: both benefit</vt:lpstr>
      <vt:lpstr>Zebra &amp; Ostriches</vt:lpstr>
      <vt:lpstr>Lichen</vt:lpstr>
      <vt:lpstr>Commensalism</vt:lpstr>
      <vt:lpstr>Slide 14</vt:lpstr>
      <vt:lpstr>Shark and Remora Fish</vt:lpstr>
      <vt:lpstr>Lion &amp; Vulture</vt:lpstr>
      <vt:lpstr>Buffalo &amp; Oxpecker</vt:lpstr>
      <vt:lpstr>Hermit Crab &amp; Sea Anemone</vt:lpstr>
      <vt:lpstr>Parasitism</vt:lpstr>
      <vt:lpstr>Dog Parasites</vt:lpstr>
      <vt:lpstr>Slide 21</vt:lpstr>
      <vt:lpstr>Cymothoa exigua</vt:lpstr>
      <vt:lpstr>Hookworms</vt:lpstr>
      <vt:lpstr>Slide 24</vt:lpstr>
    </vt:vector>
  </TitlesOfParts>
  <Company>Elemenatary School District #4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in Nature</dc:title>
  <dc:creator>Geneva Baker</dc:creator>
  <cp:lastModifiedBy>Windows User</cp:lastModifiedBy>
  <cp:revision>7</cp:revision>
  <dcterms:created xsi:type="dcterms:W3CDTF">2010-02-26T16:28:08Z</dcterms:created>
  <dcterms:modified xsi:type="dcterms:W3CDTF">2015-10-08T20:46:43Z</dcterms:modified>
</cp:coreProperties>
</file>