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7"/>
  </p:notesMasterIdLst>
  <p:sldIdLst>
    <p:sldId id="256" r:id="rId2"/>
    <p:sldId id="257" r:id="rId3"/>
    <p:sldId id="258" r:id="rId4"/>
    <p:sldId id="259" r:id="rId5"/>
    <p:sldId id="275" r:id="rId6"/>
    <p:sldId id="260" r:id="rId7"/>
    <p:sldId id="276" r:id="rId8"/>
    <p:sldId id="261" r:id="rId9"/>
    <p:sldId id="262" r:id="rId10"/>
    <p:sldId id="277" r:id="rId11"/>
    <p:sldId id="263" r:id="rId12"/>
    <p:sldId id="270" r:id="rId13"/>
    <p:sldId id="264" r:id="rId14"/>
    <p:sldId id="278" r:id="rId15"/>
    <p:sldId id="279" r:id="rId16"/>
    <p:sldId id="280" r:id="rId17"/>
    <p:sldId id="265" r:id="rId18"/>
    <p:sldId id="281" r:id="rId19"/>
    <p:sldId id="266" r:id="rId20"/>
    <p:sldId id="272" r:id="rId21"/>
    <p:sldId id="282" r:id="rId22"/>
    <p:sldId id="273" r:id="rId23"/>
    <p:sldId id="271" r:id="rId24"/>
    <p:sldId id="268" r:id="rId25"/>
    <p:sldId id="269"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0000"/>
    <a:srgbClr val="4F4033"/>
    <a:srgbClr val="BEAB9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3" autoAdjust="0"/>
    <p:restoredTop sz="94664" autoAdjust="0"/>
  </p:normalViewPr>
  <p:slideViewPr>
    <p:cSldViewPr>
      <p:cViewPr varScale="1">
        <p:scale>
          <a:sx n="54" d="100"/>
          <a:sy n="54" d="100"/>
        </p:scale>
        <p:origin x="-11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endParaRPr lang="en-US" altLang="en-US"/>
          </a:p>
        </p:txBody>
      </p:sp>
      <p:sp>
        <p:nvSpPr>
          <p:cNvPr id="1331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endParaRPr lang="en-US" altLang="en-US"/>
          </a:p>
        </p:txBody>
      </p:sp>
      <p:sp>
        <p:nvSpPr>
          <p:cNvPr id="1331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endParaRPr lang="en-US" altLang="en-US"/>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fld id="{C112B6C6-4DD6-4032-B642-9C67D5AC389B}" type="slidenum">
              <a:rPr lang="en-US" altLang="en-US"/>
              <a:pPr/>
              <a:t>‹#›</a:t>
            </a:fld>
            <a:endParaRPr lang="en-US" altLang="en-US"/>
          </a:p>
        </p:txBody>
      </p:sp>
    </p:spTree>
    <p:extLst>
      <p:ext uri="{BB962C8B-B14F-4D97-AF65-F5344CB8AC3E}">
        <p14:creationId xmlns:p14="http://schemas.microsoft.com/office/powerpoint/2010/main" val="1408923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0497C6-AE75-41A9-9AF6-525381212146}" type="slidenum">
              <a:rPr lang="en-US" altLang="en-US"/>
              <a:pPr/>
              <a:t>1</a:t>
            </a:fld>
            <a:endParaRPr lang="en-US" altLang="en-US"/>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2438400"/>
            <a:ext cx="9009063" cy="1052513"/>
            <a:chOff x="0" y="1536"/>
            <a:chExt cx="5675" cy="663"/>
          </a:xfrm>
        </p:grpSpPr>
        <p:grpSp>
          <p:nvGrpSpPr>
            <p:cNvPr id="17411" name="Group 3"/>
            <p:cNvGrpSpPr>
              <a:grpSpLocks/>
            </p:cNvGrpSpPr>
            <p:nvPr/>
          </p:nvGrpSpPr>
          <p:grpSpPr bwMode="auto">
            <a:xfrm>
              <a:off x="183" y="1604"/>
              <a:ext cx="448" cy="299"/>
              <a:chOff x="720" y="336"/>
              <a:chExt cx="624" cy="432"/>
            </a:xfrm>
          </p:grpSpPr>
          <p:sp>
            <p:nvSpPr>
              <p:cNvPr id="174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414" name="Group 6"/>
            <p:cNvGrpSpPr>
              <a:grpSpLocks/>
            </p:cNvGrpSpPr>
            <p:nvPr/>
          </p:nvGrpSpPr>
          <p:grpSpPr bwMode="auto">
            <a:xfrm>
              <a:off x="261" y="1870"/>
              <a:ext cx="465" cy="299"/>
              <a:chOff x="912" y="2640"/>
              <a:chExt cx="672" cy="432"/>
            </a:xfrm>
          </p:grpSpPr>
          <p:sp>
            <p:nvSpPr>
              <p:cNvPr id="17415"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41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420" name="Rectangle 12"/>
          <p:cNvSpPr>
            <a:spLocks noGrp="1" noChangeArrowheads="1"/>
          </p:cNvSpPr>
          <p:nvPr>
            <p:ph type="ctrTitle"/>
          </p:nvPr>
        </p:nvSpPr>
        <p:spPr>
          <a:xfrm>
            <a:off x="990600" y="1828800"/>
            <a:ext cx="7772400" cy="1143000"/>
          </a:xfrm>
        </p:spPr>
        <p:txBody>
          <a:bodyPr/>
          <a:lstStyle>
            <a:lvl1pPr>
              <a:defRPr sz="3600"/>
            </a:lvl1pPr>
          </a:lstStyle>
          <a:p>
            <a:pPr lvl="0"/>
            <a:r>
              <a:rPr lang="en-US" altLang="en-US" noProof="0" smtClean="0"/>
              <a:t>Click to edit Master title style</a:t>
            </a:r>
          </a:p>
        </p:txBody>
      </p:sp>
      <p:sp>
        <p:nvSpPr>
          <p:cNvPr id="1742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2400"/>
            </a:lvl1pPr>
          </a:lstStyle>
          <a:p>
            <a:pPr lvl="0"/>
            <a:r>
              <a:rPr lang="en-US" altLang="en-US" noProof="0" smtClean="0"/>
              <a:t>Click to edit Master subtitle style</a:t>
            </a:r>
          </a:p>
        </p:txBody>
      </p:sp>
      <p:sp>
        <p:nvSpPr>
          <p:cNvPr id="1742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en-US"/>
          </a:p>
        </p:txBody>
      </p:sp>
      <p:sp>
        <p:nvSpPr>
          <p:cNvPr id="1742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altLang="en-US"/>
              <a:t>Baker 7th grade science</a:t>
            </a:r>
          </a:p>
        </p:txBody>
      </p:sp>
      <p:sp>
        <p:nvSpPr>
          <p:cNvPr id="1742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83F31057-393E-43AD-B65F-04062FE82B50}"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Baker 7th grade science</a:t>
            </a:r>
          </a:p>
        </p:txBody>
      </p:sp>
      <p:sp>
        <p:nvSpPr>
          <p:cNvPr id="6" name="Slide Number Placeholder 5"/>
          <p:cNvSpPr>
            <a:spLocks noGrp="1"/>
          </p:cNvSpPr>
          <p:nvPr>
            <p:ph type="sldNum" sz="quarter" idx="12"/>
          </p:nvPr>
        </p:nvSpPr>
        <p:spPr/>
        <p:txBody>
          <a:bodyPr/>
          <a:lstStyle>
            <a:lvl1pPr>
              <a:defRPr/>
            </a:lvl1pPr>
          </a:lstStyle>
          <a:p>
            <a:fld id="{0748EF97-06D6-4FF0-9DB7-D83763532B0C}" type="slidenum">
              <a:rPr lang="en-US" altLang="en-US"/>
              <a:pPr/>
              <a:t>‹#›</a:t>
            </a:fld>
            <a:endParaRPr lang="en-US" altLang="en-US"/>
          </a:p>
        </p:txBody>
      </p:sp>
    </p:spTree>
    <p:extLst>
      <p:ext uri="{BB962C8B-B14F-4D97-AF65-F5344CB8AC3E}">
        <p14:creationId xmlns:p14="http://schemas.microsoft.com/office/powerpoint/2010/main" val="29793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Baker 7th grade science</a:t>
            </a:r>
          </a:p>
        </p:txBody>
      </p:sp>
      <p:sp>
        <p:nvSpPr>
          <p:cNvPr id="6" name="Slide Number Placeholder 5"/>
          <p:cNvSpPr>
            <a:spLocks noGrp="1"/>
          </p:cNvSpPr>
          <p:nvPr>
            <p:ph type="sldNum" sz="quarter" idx="12"/>
          </p:nvPr>
        </p:nvSpPr>
        <p:spPr/>
        <p:txBody>
          <a:bodyPr/>
          <a:lstStyle>
            <a:lvl1pPr>
              <a:defRPr/>
            </a:lvl1pPr>
          </a:lstStyle>
          <a:p>
            <a:fld id="{D77C8195-C4EE-4049-AA1D-00488CC4140E}" type="slidenum">
              <a:rPr lang="en-US" altLang="en-US"/>
              <a:pPr/>
              <a:t>‹#›</a:t>
            </a:fld>
            <a:endParaRPr lang="en-US" altLang="en-US"/>
          </a:p>
        </p:txBody>
      </p:sp>
    </p:spTree>
    <p:extLst>
      <p:ext uri="{BB962C8B-B14F-4D97-AF65-F5344CB8AC3E}">
        <p14:creationId xmlns:p14="http://schemas.microsoft.com/office/powerpoint/2010/main" val="2895263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endParaRPr lang="en-US"/>
          </a:p>
        </p:txBody>
      </p:sp>
      <p:sp>
        <p:nvSpPr>
          <p:cNvPr id="5" name="Date Placeholder 4"/>
          <p:cNvSpPr>
            <a:spLocks noGrp="1"/>
          </p:cNvSpPr>
          <p:nvPr>
            <p:ph type="dt" sz="half" idx="10"/>
          </p:nvPr>
        </p:nvSpPr>
        <p:spPr>
          <a:xfrm>
            <a:off x="914400" y="63246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352800" y="6324600"/>
            <a:ext cx="2895600" cy="457200"/>
          </a:xfrm>
        </p:spPr>
        <p:txBody>
          <a:bodyPr/>
          <a:lstStyle>
            <a:lvl1pPr>
              <a:defRPr/>
            </a:lvl1pPr>
          </a:lstStyle>
          <a:p>
            <a:r>
              <a:rPr lang="en-US" altLang="en-US"/>
              <a:t>Baker 7th grade science</a:t>
            </a:r>
          </a:p>
        </p:txBody>
      </p:sp>
      <p:sp>
        <p:nvSpPr>
          <p:cNvPr id="7" name="Slide Number Placeholder 6"/>
          <p:cNvSpPr>
            <a:spLocks noGrp="1"/>
          </p:cNvSpPr>
          <p:nvPr>
            <p:ph type="sldNum" sz="quarter" idx="12"/>
          </p:nvPr>
        </p:nvSpPr>
        <p:spPr>
          <a:xfrm>
            <a:off x="6781800" y="6324600"/>
            <a:ext cx="1905000" cy="457200"/>
          </a:xfrm>
        </p:spPr>
        <p:txBody>
          <a:bodyPr/>
          <a:lstStyle>
            <a:lvl1pPr>
              <a:defRPr/>
            </a:lvl1pPr>
          </a:lstStyle>
          <a:p>
            <a:fld id="{2A748495-CD23-496F-9222-9F0671437AF8}" type="slidenum">
              <a:rPr lang="en-US" altLang="en-US"/>
              <a:pPr/>
              <a:t>‹#›</a:t>
            </a:fld>
            <a:endParaRPr lang="en-US" altLang="en-US"/>
          </a:p>
        </p:txBody>
      </p:sp>
    </p:spTree>
    <p:extLst>
      <p:ext uri="{BB962C8B-B14F-4D97-AF65-F5344CB8AC3E}">
        <p14:creationId xmlns:p14="http://schemas.microsoft.com/office/powerpoint/2010/main" val="26151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Baker 7th grade science</a:t>
            </a:r>
          </a:p>
        </p:txBody>
      </p:sp>
      <p:sp>
        <p:nvSpPr>
          <p:cNvPr id="6" name="Slide Number Placeholder 5"/>
          <p:cNvSpPr>
            <a:spLocks noGrp="1"/>
          </p:cNvSpPr>
          <p:nvPr>
            <p:ph type="sldNum" sz="quarter" idx="12"/>
          </p:nvPr>
        </p:nvSpPr>
        <p:spPr/>
        <p:txBody>
          <a:bodyPr/>
          <a:lstStyle>
            <a:lvl1pPr>
              <a:defRPr/>
            </a:lvl1pPr>
          </a:lstStyle>
          <a:p>
            <a:fld id="{C2B6FC03-4E4C-4A5B-9750-08E10D1AA848}" type="slidenum">
              <a:rPr lang="en-US" altLang="en-US"/>
              <a:pPr/>
              <a:t>‹#›</a:t>
            </a:fld>
            <a:endParaRPr lang="en-US" altLang="en-US"/>
          </a:p>
        </p:txBody>
      </p:sp>
    </p:spTree>
    <p:extLst>
      <p:ext uri="{BB962C8B-B14F-4D97-AF65-F5344CB8AC3E}">
        <p14:creationId xmlns:p14="http://schemas.microsoft.com/office/powerpoint/2010/main" val="382071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Baker 7th grade science</a:t>
            </a:r>
          </a:p>
        </p:txBody>
      </p:sp>
      <p:sp>
        <p:nvSpPr>
          <p:cNvPr id="6" name="Slide Number Placeholder 5"/>
          <p:cNvSpPr>
            <a:spLocks noGrp="1"/>
          </p:cNvSpPr>
          <p:nvPr>
            <p:ph type="sldNum" sz="quarter" idx="12"/>
          </p:nvPr>
        </p:nvSpPr>
        <p:spPr/>
        <p:txBody>
          <a:bodyPr/>
          <a:lstStyle>
            <a:lvl1pPr>
              <a:defRPr/>
            </a:lvl1pPr>
          </a:lstStyle>
          <a:p>
            <a:fld id="{E493BFAA-8DA9-4BD1-ABDB-3B5261D64C06}" type="slidenum">
              <a:rPr lang="en-US" altLang="en-US"/>
              <a:pPr/>
              <a:t>‹#›</a:t>
            </a:fld>
            <a:endParaRPr lang="en-US" altLang="en-US"/>
          </a:p>
        </p:txBody>
      </p:sp>
    </p:spTree>
    <p:extLst>
      <p:ext uri="{BB962C8B-B14F-4D97-AF65-F5344CB8AC3E}">
        <p14:creationId xmlns:p14="http://schemas.microsoft.com/office/powerpoint/2010/main" val="2761376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Baker 7th grade science</a:t>
            </a:r>
          </a:p>
        </p:txBody>
      </p:sp>
      <p:sp>
        <p:nvSpPr>
          <p:cNvPr id="7" name="Slide Number Placeholder 6"/>
          <p:cNvSpPr>
            <a:spLocks noGrp="1"/>
          </p:cNvSpPr>
          <p:nvPr>
            <p:ph type="sldNum" sz="quarter" idx="12"/>
          </p:nvPr>
        </p:nvSpPr>
        <p:spPr/>
        <p:txBody>
          <a:bodyPr/>
          <a:lstStyle>
            <a:lvl1pPr>
              <a:defRPr/>
            </a:lvl1pPr>
          </a:lstStyle>
          <a:p>
            <a:fld id="{5F6BCEBD-A9A4-424C-8AD4-4D0CD7EF36D6}" type="slidenum">
              <a:rPr lang="en-US" altLang="en-US"/>
              <a:pPr/>
              <a:t>‹#›</a:t>
            </a:fld>
            <a:endParaRPr lang="en-US" altLang="en-US"/>
          </a:p>
        </p:txBody>
      </p:sp>
    </p:spTree>
    <p:extLst>
      <p:ext uri="{BB962C8B-B14F-4D97-AF65-F5344CB8AC3E}">
        <p14:creationId xmlns:p14="http://schemas.microsoft.com/office/powerpoint/2010/main" val="2227365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Baker 7th grade science</a:t>
            </a:r>
          </a:p>
        </p:txBody>
      </p:sp>
      <p:sp>
        <p:nvSpPr>
          <p:cNvPr id="9" name="Slide Number Placeholder 8"/>
          <p:cNvSpPr>
            <a:spLocks noGrp="1"/>
          </p:cNvSpPr>
          <p:nvPr>
            <p:ph type="sldNum" sz="quarter" idx="12"/>
          </p:nvPr>
        </p:nvSpPr>
        <p:spPr/>
        <p:txBody>
          <a:bodyPr/>
          <a:lstStyle>
            <a:lvl1pPr>
              <a:defRPr/>
            </a:lvl1pPr>
          </a:lstStyle>
          <a:p>
            <a:fld id="{F24D92C4-1112-4B6A-9044-5601E32EC167}" type="slidenum">
              <a:rPr lang="en-US" altLang="en-US"/>
              <a:pPr/>
              <a:t>‹#›</a:t>
            </a:fld>
            <a:endParaRPr lang="en-US" altLang="en-US"/>
          </a:p>
        </p:txBody>
      </p:sp>
    </p:spTree>
    <p:extLst>
      <p:ext uri="{BB962C8B-B14F-4D97-AF65-F5344CB8AC3E}">
        <p14:creationId xmlns:p14="http://schemas.microsoft.com/office/powerpoint/2010/main" val="1725489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Baker 7th grade science</a:t>
            </a:r>
          </a:p>
        </p:txBody>
      </p:sp>
      <p:sp>
        <p:nvSpPr>
          <p:cNvPr id="5" name="Slide Number Placeholder 4"/>
          <p:cNvSpPr>
            <a:spLocks noGrp="1"/>
          </p:cNvSpPr>
          <p:nvPr>
            <p:ph type="sldNum" sz="quarter" idx="12"/>
          </p:nvPr>
        </p:nvSpPr>
        <p:spPr/>
        <p:txBody>
          <a:bodyPr/>
          <a:lstStyle>
            <a:lvl1pPr>
              <a:defRPr/>
            </a:lvl1pPr>
          </a:lstStyle>
          <a:p>
            <a:fld id="{7640334A-0EF8-43A2-A8D0-B09B2993CFC8}" type="slidenum">
              <a:rPr lang="en-US" altLang="en-US"/>
              <a:pPr/>
              <a:t>‹#›</a:t>
            </a:fld>
            <a:endParaRPr lang="en-US" altLang="en-US"/>
          </a:p>
        </p:txBody>
      </p:sp>
    </p:spTree>
    <p:extLst>
      <p:ext uri="{BB962C8B-B14F-4D97-AF65-F5344CB8AC3E}">
        <p14:creationId xmlns:p14="http://schemas.microsoft.com/office/powerpoint/2010/main" val="243806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Baker 7th grade science</a:t>
            </a:r>
          </a:p>
        </p:txBody>
      </p:sp>
      <p:sp>
        <p:nvSpPr>
          <p:cNvPr id="4" name="Slide Number Placeholder 3"/>
          <p:cNvSpPr>
            <a:spLocks noGrp="1"/>
          </p:cNvSpPr>
          <p:nvPr>
            <p:ph type="sldNum" sz="quarter" idx="12"/>
          </p:nvPr>
        </p:nvSpPr>
        <p:spPr/>
        <p:txBody>
          <a:bodyPr/>
          <a:lstStyle>
            <a:lvl1pPr>
              <a:defRPr/>
            </a:lvl1pPr>
          </a:lstStyle>
          <a:p>
            <a:fld id="{CD409A01-3B66-4F09-BBE2-DFB96A593CF9}" type="slidenum">
              <a:rPr lang="en-US" altLang="en-US"/>
              <a:pPr/>
              <a:t>‹#›</a:t>
            </a:fld>
            <a:endParaRPr lang="en-US" altLang="en-US"/>
          </a:p>
        </p:txBody>
      </p:sp>
    </p:spTree>
    <p:extLst>
      <p:ext uri="{BB962C8B-B14F-4D97-AF65-F5344CB8AC3E}">
        <p14:creationId xmlns:p14="http://schemas.microsoft.com/office/powerpoint/2010/main" val="2413169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Baker 7th grade science</a:t>
            </a:r>
          </a:p>
        </p:txBody>
      </p:sp>
      <p:sp>
        <p:nvSpPr>
          <p:cNvPr id="7" name="Slide Number Placeholder 6"/>
          <p:cNvSpPr>
            <a:spLocks noGrp="1"/>
          </p:cNvSpPr>
          <p:nvPr>
            <p:ph type="sldNum" sz="quarter" idx="12"/>
          </p:nvPr>
        </p:nvSpPr>
        <p:spPr/>
        <p:txBody>
          <a:bodyPr/>
          <a:lstStyle>
            <a:lvl1pPr>
              <a:defRPr/>
            </a:lvl1pPr>
          </a:lstStyle>
          <a:p>
            <a:fld id="{A95B2AB8-491A-405A-AD16-160E780CCF56}" type="slidenum">
              <a:rPr lang="en-US" altLang="en-US"/>
              <a:pPr/>
              <a:t>‹#›</a:t>
            </a:fld>
            <a:endParaRPr lang="en-US" altLang="en-US"/>
          </a:p>
        </p:txBody>
      </p:sp>
    </p:spTree>
    <p:extLst>
      <p:ext uri="{BB962C8B-B14F-4D97-AF65-F5344CB8AC3E}">
        <p14:creationId xmlns:p14="http://schemas.microsoft.com/office/powerpoint/2010/main" val="147646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Baker 7th grade science</a:t>
            </a:r>
          </a:p>
        </p:txBody>
      </p:sp>
      <p:sp>
        <p:nvSpPr>
          <p:cNvPr id="7" name="Slide Number Placeholder 6"/>
          <p:cNvSpPr>
            <a:spLocks noGrp="1"/>
          </p:cNvSpPr>
          <p:nvPr>
            <p:ph type="sldNum" sz="quarter" idx="12"/>
          </p:nvPr>
        </p:nvSpPr>
        <p:spPr/>
        <p:txBody>
          <a:bodyPr/>
          <a:lstStyle>
            <a:lvl1pPr>
              <a:defRPr/>
            </a:lvl1pPr>
          </a:lstStyle>
          <a:p>
            <a:fld id="{28F7E5BA-882E-44F4-8F91-A7861FE512E4}" type="slidenum">
              <a:rPr lang="en-US" altLang="en-US"/>
              <a:pPr/>
              <a:t>‹#›</a:t>
            </a:fld>
            <a:endParaRPr lang="en-US" altLang="en-US"/>
          </a:p>
        </p:txBody>
      </p:sp>
    </p:spTree>
    <p:extLst>
      <p:ext uri="{BB962C8B-B14F-4D97-AF65-F5344CB8AC3E}">
        <p14:creationId xmlns:p14="http://schemas.microsoft.com/office/powerpoint/2010/main" val="422755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638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000">
              <a:latin typeface="Comic Sans MS" pitchFamily="66" charset="0"/>
            </a:endParaRPr>
          </a:p>
        </p:txBody>
      </p:sp>
      <p:sp>
        <p:nvSpPr>
          <p:cNvPr id="1638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000">
              <a:latin typeface="Comic Sans MS" pitchFamily="66" charset="0"/>
            </a:endParaRPr>
          </a:p>
        </p:txBody>
      </p:sp>
      <p:sp>
        <p:nvSpPr>
          <p:cNvPr id="1638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000">
              <a:latin typeface="Comic Sans MS" pitchFamily="66" charset="0"/>
            </a:endParaRPr>
          </a:p>
        </p:txBody>
      </p:sp>
      <p:sp>
        <p:nvSpPr>
          <p:cNvPr id="1638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000">
              <a:latin typeface="Comic Sans MS" pitchFamily="66" charset="0"/>
            </a:endParaRPr>
          </a:p>
        </p:txBody>
      </p:sp>
      <p:sp>
        <p:nvSpPr>
          <p:cNvPr id="1639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000">
              <a:latin typeface="Comic Sans MS" pitchFamily="66" charset="0"/>
            </a:endParaRPr>
          </a:p>
        </p:txBody>
      </p:sp>
      <p:sp>
        <p:nvSpPr>
          <p:cNvPr id="1639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000">
              <a:latin typeface="Comic Sans MS" pitchFamily="66" charset="0"/>
            </a:endParaRPr>
          </a:p>
        </p:txBody>
      </p:sp>
      <p:sp>
        <p:nvSpPr>
          <p:cNvPr id="1639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000">
              <a:latin typeface="Comic Sans MS" pitchFamily="66" charset="0"/>
            </a:endParaRPr>
          </a:p>
        </p:txBody>
      </p:sp>
      <p:sp>
        <p:nvSpPr>
          <p:cNvPr id="16393" name="Rectangle 9"/>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639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95"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n-lt"/>
              </a:defRPr>
            </a:lvl1pPr>
          </a:lstStyle>
          <a:p>
            <a:endParaRPr lang="en-US" altLang="en-US"/>
          </a:p>
        </p:txBody>
      </p:sp>
      <p:sp>
        <p:nvSpPr>
          <p:cNvPr id="16396"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n-lt"/>
              </a:defRPr>
            </a:lvl1pPr>
          </a:lstStyle>
          <a:p>
            <a:r>
              <a:rPr lang="en-US" altLang="en-US"/>
              <a:t>Baker 7th grade science</a:t>
            </a:r>
          </a:p>
        </p:txBody>
      </p:sp>
      <p:sp>
        <p:nvSpPr>
          <p:cNvPr id="16397"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n-lt"/>
              </a:defRPr>
            </a:lvl1pPr>
          </a:lstStyle>
          <a:p>
            <a:fld id="{934C3313-1489-4659-898C-216F12EC353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sldNum="0" hdr="0" dt="0"/>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Comic Sans MS" pitchFamily="66" charset="0"/>
        </a:defRPr>
      </a:lvl2pPr>
      <a:lvl3pPr algn="l" rtl="0" fontAlgn="base">
        <a:spcBef>
          <a:spcPct val="0"/>
        </a:spcBef>
        <a:spcAft>
          <a:spcPct val="0"/>
        </a:spcAft>
        <a:defRPr sz="4000">
          <a:solidFill>
            <a:schemeClr val="tx2"/>
          </a:solidFill>
          <a:latin typeface="Comic Sans MS" pitchFamily="66" charset="0"/>
        </a:defRPr>
      </a:lvl3pPr>
      <a:lvl4pPr algn="l" rtl="0" fontAlgn="base">
        <a:spcBef>
          <a:spcPct val="0"/>
        </a:spcBef>
        <a:spcAft>
          <a:spcPct val="0"/>
        </a:spcAft>
        <a:defRPr sz="4000">
          <a:solidFill>
            <a:schemeClr val="tx2"/>
          </a:solidFill>
          <a:latin typeface="Comic Sans MS" pitchFamily="66" charset="0"/>
        </a:defRPr>
      </a:lvl4pPr>
      <a:lvl5pPr algn="l" rtl="0" fontAlgn="base">
        <a:spcBef>
          <a:spcPct val="0"/>
        </a:spcBef>
        <a:spcAft>
          <a:spcPct val="0"/>
        </a:spcAft>
        <a:defRPr sz="4000">
          <a:solidFill>
            <a:schemeClr val="tx2"/>
          </a:solidFill>
          <a:latin typeface="Comic Sans MS" pitchFamily="66" charset="0"/>
        </a:defRPr>
      </a:lvl5pPr>
      <a:lvl6pPr marL="457200" algn="l" rtl="0" fontAlgn="base">
        <a:spcBef>
          <a:spcPct val="0"/>
        </a:spcBef>
        <a:spcAft>
          <a:spcPct val="0"/>
        </a:spcAft>
        <a:defRPr sz="4000">
          <a:solidFill>
            <a:schemeClr val="tx2"/>
          </a:solidFill>
          <a:latin typeface="Comic Sans MS" pitchFamily="66" charset="0"/>
        </a:defRPr>
      </a:lvl6pPr>
      <a:lvl7pPr marL="914400" algn="l" rtl="0" fontAlgn="base">
        <a:spcBef>
          <a:spcPct val="0"/>
        </a:spcBef>
        <a:spcAft>
          <a:spcPct val="0"/>
        </a:spcAft>
        <a:defRPr sz="4000">
          <a:solidFill>
            <a:schemeClr val="tx2"/>
          </a:solidFill>
          <a:latin typeface="Comic Sans MS" pitchFamily="66" charset="0"/>
        </a:defRPr>
      </a:lvl7pPr>
      <a:lvl8pPr marL="1371600" algn="l" rtl="0" fontAlgn="base">
        <a:spcBef>
          <a:spcPct val="0"/>
        </a:spcBef>
        <a:spcAft>
          <a:spcPct val="0"/>
        </a:spcAft>
        <a:defRPr sz="4000">
          <a:solidFill>
            <a:schemeClr val="tx2"/>
          </a:solidFill>
          <a:latin typeface="Comic Sans MS" pitchFamily="66" charset="0"/>
        </a:defRPr>
      </a:lvl8pPr>
      <a:lvl9pPr marL="1828800" algn="l" rtl="0" fontAlgn="base">
        <a:spcBef>
          <a:spcPct val="0"/>
        </a:spcBef>
        <a:spcAft>
          <a:spcPct val="0"/>
        </a:spcAft>
        <a:defRPr sz="4000">
          <a:solidFill>
            <a:schemeClr val="tx2"/>
          </a:solidFill>
          <a:latin typeface="Comic Sans MS" pitchFamily="66"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0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galleries.com/minerals/carbonat/rhodochr/rhodochr.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galleries.com/minerals/property/fracture.htm"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galleries.com/minerals/property/fracture.htm"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galleries.com/minerals/silicate/talc/talc.htm"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galleries.com/minerals/oxides/magnetit/magnetit.jpg"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mineral.galleries.com/minerals/elements/titanium/titanium.jpg"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galleries.com/minerals/property/color.htm"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galleries.com/minerals/elements/gold/gold.htm" TargetMode="External"/><Relationship Id="rId2" Type="http://schemas.openxmlformats.org/officeDocument/2006/relationships/hyperlink" Target="http://galleries.com/minerals/sulfides/pyrite/pyrite.htm" TargetMode="External"/><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Grp="1" noChangeArrowheads="1"/>
          </p:cNvSpPr>
          <p:nvPr>
            <p:ph type="ftr" sz="quarter" idx="3"/>
          </p:nvPr>
        </p:nvSpPr>
        <p:spPr/>
        <p:txBody>
          <a:bodyPr/>
          <a:lstStyle/>
          <a:p>
            <a:r>
              <a:rPr lang="en-US" altLang="en-US"/>
              <a:t>Baker 7th grade science</a:t>
            </a:r>
          </a:p>
        </p:txBody>
      </p:sp>
      <p:sp>
        <p:nvSpPr>
          <p:cNvPr id="12290" name="Rectangle 2"/>
          <p:cNvSpPr>
            <a:spLocks noGrp="1" noChangeArrowheads="1"/>
          </p:cNvSpPr>
          <p:nvPr>
            <p:ph type="ctrTitle"/>
          </p:nvPr>
        </p:nvSpPr>
        <p:spPr>
          <a:xfrm>
            <a:off x="1295400" y="2209800"/>
            <a:ext cx="5943600" cy="1143000"/>
          </a:xfrm>
        </p:spPr>
        <p:txBody>
          <a:bodyPr/>
          <a:lstStyle/>
          <a:p>
            <a:r>
              <a:rPr lang="en-US" altLang="en-US" sz="7200"/>
              <a:t>Mineral ID</a:t>
            </a:r>
          </a:p>
        </p:txBody>
      </p:sp>
      <p:sp>
        <p:nvSpPr>
          <p:cNvPr id="12291" name="Rectangle 3"/>
          <p:cNvSpPr>
            <a:spLocks noGrp="1" noChangeArrowheads="1"/>
          </p:cNvSpPr>
          <p:nvPr>
            <p:ph type="subTitle" idx="1"/>
          </p:nvPr>
        </p:nvSpPr>
        <p:spPr>
          <a:xfrm>
            <a:off x="1752600" y="3505200"/>
            <a:ext cx="7391400" cy="1295400"/>
          </a:xfrm>
        </p:spPr>
        <p:txBody>
          <a:bodyPr/>
          <a:lstStyle/>
          <a:p>
            <a:r>
              <a:rPr lang="en-US" altLang="en-US"/>
              <a:t>How to identify a mineral by its properties</a:t>
            </a:r>
          </a:p>
        </p:txBody>
      </p:sp>
      <p:pic>
        <p:nvPicPr>
          <p:cNvPr id="12293" name="Picture 5" descr="rhomboh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685800"/>
            <a:ext cx="1463675" cy="1096963"/>
          </a:xfrm>
          <a:prstGeom prst="rect">
            <a:avLst/>
          </a:prstGeom>
          <a:noFill/>
          <a:ln w="12700">
            <a:solidFill>
              <a:schemeClr val="tx1"/>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en-US"/>
              <a:t>Baker 7th grade science</a:t>
            </a:r>
          </a:p>
        </p:txBody>
      </p:sp>
      <p:pic>
        <p:nvPicPr>
          <p:cNvPr id="378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96100" cy="246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ltLang="en-US"/>
              <a:t>Baker 7th grade science</a:t>
            </a:r>
          </a:p>
        </p:txBody>
      </p:sp>
      <p:sp>
        <p:nvSpPr>
          <p:cNvPr id="22530" name="Rectangle 2"/>
          <p:cNvSpPr>
            <a:spLocks noGrp="1" noChangeArrowheads="1"/>
          </p:cNvSpPr>
          <p:nvPr>
            <p:ph type="title"/>
          </p:nvPr>
        </p:nvSpPr>
        <p:spPr/>
        <p:txBody>
          <a:bodyPr/>
          <a:lstStyle/>
          <a:p>
            <a:r>
              <a:rPr lang="en-US" altLang="en-US"/>
              <a:t>Mineral Property # 2</a:t>
            </a:r>
            <a:br>
              <a:rPr lang="en-US" altLang="en-US"/>
            </a:br>
            <a:r>
              <a:rPr lang="en-US" altLang="en-US"/>
              <a:t>Luster</a:t>
            </a:r>
          </a:p>
        </p:txBody>
      </p:sp>
      <p:sp>
        <p:nvSpPr>
          <p:cNvPr id="22531" name="Rectangle 3"/>
          <p:cNvSpPr>
            <a:spLocks noGrp="1" noChangeArrowheads="1"/>
          </p:cNvSpPr>
          <p:nvPr>
            <p:ph type="body" sz="half" idx="1"/>
          </p:nvPr>
        </p:nvSpPr>
        <p:spPr>
          <a:xfrm>
            <a:off x="152400" y="2017713"/>
            <a:ext cx="6096000" cy="4114800"/>
          </a:xfrm>
        </p:spPr>
        <p:txBody>
          <a:bodyPr/>
          <a:lstStyle/>
          <a:p>
            <a:pPr>
              <a:lnSpc>
                <a:spcPct val="90000"/>
              </a:lnSpc>
            </a:pPr>
            <a:r>
              <a:rPr lang="en-US" altLang="en-US" sz="2000"/>
              <a:t>Some other ways to describe luster are</a:t>
            </a:r>
            <a:endParaRPr lang="en-US" altLang="en-US" sz="2000">
              <a:solidFill>
                <a:srgbClr val="880000"/>
              </a:solidFill>
            </a:endParaRPr>
          </a:p>
          <a:p>
            <a:pPr>
              <a:lnSpc>
                <a:spcPct val="90000"/>
              </a:lnSpc>
            </a:pPr>
            <a:r>
              <a:rPr lang="en-US" altLang="en-US" sz="1600" b="1">
                <a:solidFill>
                  <a:srgbClr val="880000"/>
                </a:solidFill>
              </a:rPr>
              <a:t>Dull</a:t>
            </a:r>
            <a:r>
              <a:rPr lang="en-US" altLang="en-US" sz="1600">
                <a:solidFill>
                  <a:srgbClr val="880000"/>
                </a:solidFill>
              </a:rPr>
              <a:t> - just a non-reflective surface of any kind </a:t>
            </a:r>
          </a:p>
          <a:p>
            <a:pPr>
              <a:lnSpc>
                <a:spcPct val="90000"/>
              </a:lnSpc>
            </a:pPr>
            <a:r>
              <a:rPr lang="en-US" altLang="en-US" sz="1600" b="1">
                <a:solidFill>
                  <a:srgbClr val="880000"/>
                </a:solidFill>
              </a:rPr>
              <a:t>Earthy</a:t>
            </a:r>
            <a:r>
              <a:rPr lang="en-US" altLang="en-US" sz="1600">
                <a:solidFill>
                  <a:srgbClr val="880000"/>
                </a:solidFill>
              </a:rPr>
              <a:t> - the look of dirt or dried mud </a:t>
            </a:r>
          </a:p>
          <a:p>
            <a:pPr>
              <a:lnSpc>
                <a:spcPct val="90000"/>
              </a:lnSpc>
            </a:pPr>
            <a:r>
              <a:rPr lang="en-US" altLang="en-US" sz="1600" b="1">
                <a:solidFill>
                  <a:srgbClr val="880000"/>
                </a:solidFill>
              </a:rPr>
              <a:t>Fibrous</a:t>
            </a:r>
            <a:r>
              <a:rPr lang="en-US" altLang="en-US" sz="1600">
                <a:solidFill>
                  <a:srgbClr val="880000"/>
                </a:solidFill>
              </a:rPr>
              <a:t> - the look of fibers </a:t>
            </a:r>
          </a:p>
          <a:p>
            <a:pPr>
              <a:lnSpc>
                <a:spcPct val="90000"/>
              </a:lnSpc>
            </a:pPr>
            <a:r>
              <a:rPr lang="en-US" altLang="en-US" sz="1600" b="1">
                <a:solidFill>
                  <a:srgbClr val="880000"/>
                </a:solidFill>
              </a:rPr>
              <a:t>Greasy</a:t>
            </a:r>
            <a:r>
              <a:rPr lang="en-US" altLang="en-US" sz="1600">
                <a:solidFill>
                  <a:srgbClr val="880000"/>
                </a:solidFill>
              </a:rPr>
              <a:t> - the look of grease </a:t>
            </a:r>
          </a:p>
          <a:p>
            <a:pPr>
              <a:lnSpc>
                <a:spcPct val="90000"/>
              </a:lnSpc>
            </a:pPr>
            <a:r>
              <a:rPr lang="en-US" altLang="en-US" sz="1600" b="1">
                <a:solidFill>
                  <a:srgbClr val="880000"/>
                </a:solidFill>
              </a:rPr>
              <a:t>Gumdrop</a:t>
            </a:r>
            <a:r>
              <a:rPr lang="en-US" altLang="en-US" sz="1600">
                <a:solidFill>
                  <a:srgbClr val="880000"/>
                </a:solidFill>
              </a:rPr>
              <a:t> - the look a sucked on hard candy </a:t>
            </a:r>
          </a:p>
          <a:p>
            <a:pPr>
              <a:lnSpc>
                <a:spcPct val="90000"/>
              </a:lnSpc>
            </a:pPr>
            <a:r>
              <a:rPr lang="en-US" altLang="en-US" sz="1600" b="1">
                <a:solidFill>
                  <a:srgbClr val="880000"/>
                </a:solidFill>
              </a:rPr>
              <a:t>Metallic</a:t>
            </a:r>
            <a:r>
              <a:rPr lang="en-US" altLang="en-US" sz="1600">
                <a:solidFill>
                  <a:srgbClr val="880000"/>
                </a:solidFill>
              </a:rPr>
              <a:t> - the look of metals </a:t>
            </a:r>
          </a:p>
          <a:p>
            <a:pPr>
              <a:lnSpc>
                <a:spcPct val="90000"/>
              </a:lnSpc>
            </a:pPr>
            <a:r>
              <a:rPr lang="en-US" altLang="en-US" sz="1600" b="1">
                <a:solidFill>
                  <a:srgbClr val="880000"/>
                </a:solidFill>
              </a:rPr>
              <a:t>Pearly</a:t>
            </a:r>
            <a:r>
              <a:rPr lang="en-US" altLang="en-US" sz="1600">
                <a:solidFill>
                  <a:srgbClr val="880000"/>
                </a:solidFill>
              </a:rPr>
              <a:t> - the look of a pearl </a:t>
            </a:r>
          </a:p>
          <a:p>
            <a:pPr>
              <a:lnSpc>
                <a:spcPct val="90000"/>
              </a:lnSpc>
            </a:pPr>
            <a:r>
              <a:rPr lang="en-US" altLang="en-US" sz="1600" b="1">
                <a:solidFill>
                  <a:srgbClr val="880000"/>
                </a:solidFill>
              </a:rPr>
              <a:t>Pitchy</a:t>
            </a:r>
            <a:r>
              <a:rPr lang="en-US" altLang="en-US" sz="1600">
                <a:solidFill>
                  <a:srgbClr val="880000"/>
                </a:solidFill>
              </a:rPr>
              <a:t> - the look of tar </a:t>
            </a:r>
          </a:p>
          <a:p>
            <a:pPr>
              <a:lnSpc>
                <a:spcPct val="90000"/>
              </a:lnSpc>
            </a:pPr>
            <a:r>
              <a:rPr lang="en-US" altLang="en-US" sz="1600" b="1">
                <a:solidFill>
                  <a:srgbClr val="880000"/>
                </a:solidFill>
              </a:rPr>
              <a:t>Resinous</a:t>
            </a:r>
            <a:r>
              <a:rPr lang="en-US" altLang="en-US" sz="1600">
                <a:solidFill>
                  <a:srgbClr val="880000"/>
                </a:solidFill>
              </a:rPr>
              <a:t> - the look of resins such as dried glue or chewing gum </a:t>
            </a:r>
          </a:p>
          <a:p>
            <a:pPr>
              <a:lnSpc>
                <a:spcPct val="90000"/>
              </a:lnSpc>
            </a:pPr>
            <a:r>
              <a:rPr lang="en-US" altLang="en-US" sz="1600" b="1">
                <a:solidFill>
                  <a:srgbClr val="880000"/>
                </a:solidFill>
              </a:rPr>
              <a:t>Silky</a:t>
            </a:r>
            <a:r>
              <a:rPr lang="en-US" altLang="en-US" sz="1600">
                <a:solidFill>
                  <a:srgbClr val="880000"/>
                </a:solidFill>
              </a:rPr>
              <a:t> - the look of silk, similar to fibrous but more compact </a:t>
            </a:r>
          </a:p>
          <a:p>
            <a:pPr>
              <a:lnSpc>
                <a:spcPct val="90000"/>
              </a:lnSpc>
            </a:pPr>
            <a:r>
              <a:rPr lang="en-US" altLang="en-US" sz="1600" b="1">
                <a:solidFill>
                  <a:srgbClr val="880000"/>
                </a:solidFill>
              </a:rPr>
              <a:t>Submetallic</a:t>
            </a:r>
            <a:r>
              <a:rPr lang="en-US" altLang="en-US" sz="1600">
                <a:solidFill>
                  <a:srgbClr val="880000"/>
                </a:solidFill>
              </a:rPr>
              <a:t> - a poor metallic luster, opaque but reflecting little light </a:t>
            </a:r>
          </a:p>
          <a:p>
            <a:pPr>
              <a:lnSpc>
                <a:spcPct val="90000"/>
              </a:lnSpc>
            </a:pPr>
            <a:r>
              <a:rPr lang="en-US" altLang="en-US" sz="1600" b="1">
                <a:solidFill>
                  <a:srgbClr val="880000"/>
                </a:solidFill>
              </a:rPr>
              <a:t>Vitreous</a:t>
            </a:r>
            <a:r>
              <a:rPr lang="en-US" altLang="en-US" sz="1600">
                <a:solidFill>
                  <a:srgbClr val="880000"/>
                </a:solidFill>
              </a:rPr>
              <a:t> - the most common luster, it simply means the look of glass </a:t>
            </a:r>
          </a:p>
          <a:p>
            <a:pPr>
              <a:lnSpc>
                <a:spcPct val="90000"/>
              </a:lnSpc>
            </a:pPr>
            <a:r>
              <a:rPr lang="en-US" altLang="en-US" sz="1600" b="1">
                <a:solidFill>
                  <a:srgbClr val="880000"/>
                </a:solidFill>
              </a:rPr>
              <a:t>Waxy</a:t>
            </a:r>
            <a:r>
              <a:rPr lang="en-US" altLang="en-US" sz="1600">
                <a:solidFill>
                  <a:srgbClr val="880000"/>
                </a:solidFill>
              </a:rPr>
              <a:t> - the look of wax </a:t>
            </a:r>
          </a:p>
          <a:p>
            <a:pPr>
              <a:lnSpc>
                <a:spcPct val="90000"/>
              </a:lnSpc>
            </a:pPr>
            <a:endParaRPr lang="en-US" altLang="en-US" sz="1600"/>
          </a:p>
          <a:p>
            <a:pPr>
              <a:lnSpc>
                <a:spcPct val="90000"/>
              </a:lnSpc>
            </a:pPr>
            <a:endParaRPr lang="en-US" altLang="en-US" sz="2000"/>
          </a:p>
        </p:txBody>
      </p:sp>
      <p:pic>
        <p:nvPicPr>
          <p:cNvPr id="22535" name="Picture 7" descr="GYP-66"/>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791200" y="1981200"/>
            <a:ext cx="3048000" cy="2286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Baker 7th grade science</a:t>
            </a:r>
          </a:p>
        </p:txBody>
      </p:sp>
      <p:sp>
        <p:nvSpPr>
          <p:cNvPr id="29698" name="Rectangle 2"/>
          <p:cNvSpPr>
            <a:spLocks noGrp="1" noChangeArrowheads="1"/>
          </p:cNvSpPr>
          <p:nvPr>
            <p:ph type="title"/>
          </p:nvPr>
        </p:nvSpPr>
        <p:spPr/>
        <p:txBody>
          <a:bodyPr/>
          <a:lstStyle/>
          <a:p>
            <a:r>
              <a:rPr lang="en-US" altLang="en-US"/>
              <a:t>Quick Check	</a:t>
            </a:r>
          </a:p>
        </p:txBody>
      </p:sp>
      <p:sp>
        <p:nvSpPr>
          <p:cNvPr id="29699" name="Rectangle 3"/>
          <p:cNvSpPr>
            <a:spLocks noGrp="1" noChangeArrowheads="1"/>
          </p:cNvSpPr>
          <p:nvPr>
            <p:ph type="body" idx="1"/>
          </p:nvPr>
        </p:nvSpPr>
        <p:spPr/>
        <p:txBody>
          <a:bodyPr/>
          <a:lstStyle/>
          <a:p>
            <a:r>
              <a:rPr lang="en-US" altLang="en-US"/>
              <a:t>Get out your whiteboard and quickly answer the following:</a:t>
            </a:r>
          </a:p>
          <a:p>
            <a:pPr lvl="1"/>
            <a:r>
              <a:rPr lang="en-US" altLang="en-US"/>
              <a:t>What is the first thing someone notices about a mineral?</a:t>
            </a:r>
          </a:p>
          <a:p>
            <a:pPr lvl="1"/>
            <a:r>
              <a:rPr lang="en-US" altLang="en-US"/>
              <a:t>What do we call the color of the powdered mineral?</a:t>
            </a:r>
          </a:p>
          <a:p>
            <a:pPr lvl="1"/>
            <a:r>
              <a:rPr lang="en-US" altLang="en-US"/>
              <a:t>Which is more reliable: streak or color?</a:t>
            </a:r>
          </a:p>
          <a:p>
            <a:pPr lvl="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from="(-#ppt_w/2)" to="(#ppt_x)" calcmode="lin" valueType="num">
                                      <p:cBhvr>
                                        <p:cTn id="7" dur="600" fill="hold">
                                          <p:stCondLst>
                                            <p:cond delay="0"/>
                                          </p:stCondLst>
                                        </p:cTn>
                                        <p:tgtEl>
                                          <p:spTgt spid="29699">
                                            <p:txEl>
                                              <p:pRg st="1" end="1"/>
                                            </p:txEl>
                                          </p:spTgt>
                                        </p:tgtEl>
                                        <p:attrNameLst>
                                          <p:attrName>ppt_x</p:attrName>
                                        </p:attrNameLst>
                                      </p:cBhvr>
                                    </p:anim>
                                    <p:anim from="0" to="-1.0" calcmode="lin" valueType="num">
                                      <p:cBhvr>
                                        <p:cTn id="8" dur="200" decel="50000" autoRev="1" fill="hold">
                                          <p:stCondLst>
                                            <p:cond delay="600"/>
                                          </p:stCondLst>
                                        </p:cTn>
                                        <p:tgtEl>
                                          <p:spTgt spid="29699">
                                            <p:txEl>
                                              <p:pRg st="1" end="1"/>
                                            </p:txEl>
                                          </p:spTgt>
                                        </p:tgtEl>
                                        <p:attrNameLst>
                                          <p:attrName>xshear</p:attrName>
                                        </p:attrNameLst>
                                      </p:cBhvr>
                                    </p:anim>
                                    <p:animScale>
                                      <p:cBhvr>
                                        <p:cTn id="9" dur="200" decel="100000" autoRev="1" fill="hold">
                                          <p:stCondLst>
                                            <p:cond delay="600"/>
                                          </p:stCondLst>
                                        </p:cTn>
                                        <p:tgtEl>
                                          <p:spTgt spid="29699">
                                            <p:txEl>
                                              <p:pRg st="1" end="1"/>
                                            </p:txEl>
                                          </p:spTgt>
                                        </p:tgtEl>
                                      </p:cBhvr>
                                      <p:from x="100000" y="100000"/>
                                      <p:to x="80000" y="100000"/>
                                    </p:animScale>
                                    <p:anim by="(#ppt_h/3+#ppt_w*0.1)" calcmode="lin" valueType="num">
                                      <p:cBhvr additive="sum">
                                        <p:cTn id="10" dur="200" decel="100000" autoRev="1" fill="hold">
                                          <p:stCondLst>
                                            <p:cond delay="600"/>
                                          </p:stCondLst>
                                        </p:cTn>
                                        <p:tgtEl>
                                          <p:spTgt spid="29699">
                                            <p:txEl>
                                              <p:pRg st="1" end="1"/>
                                            </p:txEl>
                                          </p:spTgt>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29699">
                                            <p:txEl>
                                              <p:pRg st="2" end="2"/>
                                            </p:txEl>
                                          </p:spTgt>
                                        </p:tgtEl>
                                        <p:attrNameLst>
                                          <p:attrName>ppt_x</p:attrName>
                                        </p:attrNameLst>
                                      </p:cBhvr>
                                    </p:anim>
                                    <p:anim from="0" to="-1.0" calcmode="lin" valueType="num">
                                      <p:cBhvr>
                                        <p:cTn id="16" dur="200" decel="50000" autoRev="1" fill="hold">
                                          <p:stCondLst>
                                            <p:cond delay="600"/>
                                          </p:stCondLst>
                                        </p:cTn>
                                        <p:tgtEl>
                                          <p:spTgt spid="29699">
                                            <p:txEl>
                                              <p:pRg st="2" end="2"/>
                                            </p:txEl>
                                          </p:spTgt>
                                        </p:tgtEl>
                                        <p:attrNameLst>
                                          <p:attrName>xshear</p:attrName>
                                        </p:attrNameLst>
                                      </p:cBhvr>
                                    </p:anim>
                                    <p:animScale>
                                      <p:cBhvr>
                                        <p:cTn id="17" dur="200" decel="100000" autoRev="1" fill="hold">
                                          <p:stCondLst>
                                            <p:cond delay="600"/>
                                          </p:stCondLst>
                                        </p:cTn>
                                        <p:tgtEl>
                                          <p:spTgt spid="29699">
                                            <p:txEl>
                                              <p:pRg st="2" end="2"/>
                                            </p:txEl>
                                          </p:spTgt>
                                        </p:tgtEl>
                                      </p:cBhvr>
                                      <p:from x="100000" y="100000"/>
                                      <p:to x="80000" y="100000"/>
                                    </p:animScale>
                                    <p:anim by="(#ppt_h/3+#ppt_w*0.1)" calcmode="lin" valueType="num">
                                      <p:cBhvr additive="sum">
                                        <p:cTn id="18" dur="200" decel="100000" autoRev="1" fill="hold">
                                          <p:stCondLst>
                                            <p:cond delay="600"/>
                                          </p:stCondLst>
                                        </p:cTn>
                                        <p:tgtEl>
                                          <p:spTgt spid="29699">
                                            <p:txEl>
                                              <p:pRg st="2" end="2"/>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29699">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29699">
                                            <p:txEl>
                                              <p:pRg st="3" end="3"/>
                                            </p:txEl>
                                          </p:spTgt>
                                        </p:tgtEl>
                                        <p:attrNameLst>
                                          <p:attrName>ppt_x</p:attrName>
                                        </p:attrNameLst>
                                      </p:cBhvr>
                                    </p:anim>
                                    <p:anim from="0" to="-1.0" calcmode="lin" valueType="num">
                                      <p:cBhvr>
                                        <p:cTn id="24" dur="200" decel="50000" autoRev="1" fill="hold">
                                          <p:stCondLst>
                                            <p:cond delay="600"/>
                                          </p:stCondLst>
                                        </p:cTn>
                                        <p:tgtEl>
                                          <p:spTgt spid="29699">
                                            <p:txEl>
                                              <p:pRg st="3" end="3"/>
                                            </p:txEl>
                                          </p:spTgt>
                                        </p:tgtEl>
                                        <p:attrNameLst>
                                          <p:attrName>xshear</p:attrName>
                                        </p:attrNameLst>
                                      </p:cBhvr>
                                    </p:anim>
                                    <p:animScale>
                                      <p:cBhvr>
                                        <p:cTn id="25" dur="200" decel="100000" autoRev="1" fill="hold">
                                          <p:stCondLst>
                                            <p:cond delay="600"/>
                                          </p:stCondLst>
                                        </p:cTn>
                                        <p:tgtEl>
                                          <p:spTgt spid="29699">
                                            <p:txEl>
                                              <p:pRg st="3" end="3"/>
                                            </p:txEl>
                                          </p:spTgt>
                                        </p:tgtEl>
                                      </p:cBhvr>
                                      <p:from x="100000" y="100000"/>
                                      <p:to x="80000" y="100000"/>
                                    </p:animScale>
                                    <p:anim by="(#ppt_h/3+#ppt_w*0.1)" calcmode="lin" valueType="num">
                                      <p:cBhvr additive="sum">
                                        <p:cTn id="26" dur="200" decel="100000" autoRev="1" fill="hold">
                                          <p:stCondLst>
                                            <p:cond delay="600"/>
                                          </p:stCondLst>
                                        </p:cTn>
                                        <p:tgtEl>
                                          <p:spTgt spid="29699">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ltLang="en-US"/>
              <a:t>Baker 7th grade science</a:t>
            </a:r>
          </a:p>
        </p:txBody>
      </p:sp>
      <p:sp>
        <p:nvSpPr>
          <p:cNvPr id="23554" name="Rectangle 2"/>
          <p:cNvSpPr>
            <a:spLocks noGrp="1" noChangeArrowheads="1"/>
          </p:cNvSpPr>
          <p:nvPr>
            <p:ph type="title"/>
          </p:nvPr>
        </p:nvSpPr>
        <p:spPr/>
        <p:txBody>
          <a:bodyPr/>
          <a:lstStyle/>
          <a:p>
            <a:r>
              <a:rPr lang="en-US" altLang="en-US"/>
              <a:t>Mineral Property # 3</a:t>
            </a:r>
            <a:br>
              <a:rPr lang="en-US" altLang="en-US"/>
            </a:br>
            <a:r>
              <a:rPr lang="en-US" altLang="en-US"/>
              <a:t>How a mineral breaks</a:t>
            </a:r>
          </a:p>
        </p:txBody>
      </p:sp>
      <p:sp>
        <p:nvSpPr>
          <p:cNvPr id="23555" name="Rectangle 3"/>
          <p:cNvSpPr>
            <a:spLocks noGrp="1" noChangeArrowheads="1"/>
          </p:cNvSpPr>
          <p:nvPr>
            <p:ph type="body" sz="half" idx="1"/>
          </p:nvPr>
        </p:nvSpPr>
        <p:spPr>
          <a:xfrm>
            <a:off x="304800" y="2017713"/>
            <a:ext cx="4687888" cy="4114800"/>
          </a:xfrm>
        </p:spPr>
        <p:txBody>
          <a:bodyPr/>
          <a:lstStyle/>
          <a:p>
            <a:r>
              <a:rPr lang="en-US" altLang="en-US" sz="2000"/>
              <a:t>When a mineral breaks it does so either by </a:t>
            </a:r>
            <a:r>
              <a:rPr lang="en-US" altLang="en-US" sz="2000" b="1">
                <a:hlinkClick r:id="rId2"/>
              </a:rPr>
              <a:t>fracturing</a:t>
            </a:r>
            <a:r>
              <a:rPr lang="en-US" altLang="en-US" sz="2000"/>
              <a:t> or by </a:t>
            </a:r>
            <a:r>
              <a:rPr lang="en-US" altLang="en-US" sz="2000" b="1" u="sng">
                <a:solidFill>
                  <a:schemeClr val="hlink"/>
                </a:solidFill>
              </a:rPr>
              <a:t>cleaving</a:t>
            </a:r>
            <a:r>
              <a:rPr lang="en-US" altLang="en-US" sz="2000" b="1">
                <a:solidFill>
                  <a:schemeClr val="hlink"/>
                </a:solidFill>
              </a:rPr>
              <a:t>.</a:t>
            </a:r>
            <a:endParaRPr lang="en-US" altLang="en-US" sz="2000" u="sng">
              <a:solidFill>
                <a:schemeClr val="hlink"/>
              </a:solidFill>
            </a:endParaRPr>
          </a:p>
          <a:p>
            <a:r>
              <a:rPr lang="en-US" altLang="en-US" sz="2000"/>
              <a:t>Cleavage is the tendency of a mineral to break along flat surfaces. </a:t>
            </a:r>
          </a:p>
          <a:p>
            <a:r>
              <a:rPr lang="en-US" altLang="en-US" sz="2000"/>
              <a:t>Crystal cleavage is a smooth break producing what appears to be a flat crystal face. </a:t>
            </a:r>
          </a:p>
          <a:p>
            <a:r>
              <a:rPr lang="en-US" altLang="en-US" sz="2000"/>
              <a:t>Fracture is the tendency of a mineral to break into irregular pieces.</a:t>
            </a:r>
          </a:p>
        </p:txBody>
      </p:sp>
      <p:pic>
        <p:nvPicPr>
          <p:cNvPr id="23563" name="Picture 11" descr="Fluorapatite"/>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145088" y="2328863"/>
            <a:ext cx="3810000" cy="3490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en-US"/>
              <a:t>Baker 7th grade science</a:t>
            </a:r>
          </a:p>
        </p:txBody>
      </p:sp>
      <p:pic>
        <p:nvPicPr>
          <p:cNvPr id="389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5175" cy="383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ltLang="en-US"/>
              <a:t>Baker 7th grade science</a:t>
            </a:r>
          </a:p>
        </p:txBody>
      </p:sp>
      <p:sp>
        <p:nvSpPr>
          <p:cNvPr id="39938" name="Rectangle 2"/>
          <p:cNvSpPr>
            <a:spLocks noGrp="1" noChangeArrowheads="1"/>
          </p:cNvSpPr>
          <p:nvPr>
            <p:ph type="title"/>
          </p:nvPr>
        </p:nvSpPr>
        <p:spPr/>
        <p:txBody>
          <a:bodyPr/>
          <a:lstStyle/>
          <a:p>
            <a:r>
              <a:rPr lang="en-US" altLang="en-US"/>
              <a:t>Mineral Property # 3</a:t>
            </a:r>
            <a:br>
              <a:rPr lang="en-US" altLang="en-US"/>
            </a:br>
            <a:r>
              <a:rPr lang="en-US" altLang="en-US"/>
              <a:t>How a mineral breaks</a:t>
            </a:r>
          </a:p>
        </p:txBody>
      </p:sp>
      <p:sp>
        <p:nvSpPr>
          <p:cNvPr id="39939" name="Rectangle 3"/>
          <p:cNvSpPr>
            <a:spLocks noGrp="1" noChangeArrowheads="1"/>
          </p:cNvSpPr>
          <p:nvPr>
            <p:ph type="body" sz="half" idx="1"/>
          </p:nvPr>
        </p:nvSpPr>
        <p:spPr>
          <a:xfrm>
            <a:off x="304800" y="2017713"/>
            <a:ext cx="4687888" cy="4114800"/>
          </a:xfrm>
        </p:spPr>
        <p:txBody>
          <a:bodyPr/>
          <a:lstStyle/>
          <a:p>
            <a:r>
              <a:rPr lang="en-US" altLang="en-US" sz="2000"/>
              <a:t>When a mineral breaks it does so either by </a:t>
            </a:r>
            <a:r>
              <a:rPr lang="en-US" altLang="en-US" sz="2000" b="1">
                <a:hlinkClick r:id="rId2"/>
              </a:rPr>
              <a:t>fracturing</a:t>
            </a:r>
            <a:r>
              <a:rPr lang="en-US" altLang="en-US" sz="2000"/>
              <a:t> or by </a:t>
            </a:r>
            <a:r>
              <a:rPr lang="en-US" altLang="en-US" sz="2000" b="1" u="sng">
                <a:solidFill>
                  <a:schemeClr val="hlink"/>
                </a:solidFill>
              </a:rPr>
              <a:t>cleaving</a:t>
            </a:r>
            <a:r>
              <a:rPr lang="en-US" altLang="en-US" sz="2000" b="1">
                <a:solidFill>
                  <a:schemeClr val="hlink"/>
                </a:solidFill>
              </a:rPr>
              <a:t>.</a:t>
            </a:r>
            <a:endParaRPr lang="en-US" altLang="en-US" sz="2000" u="sng">
              <a:solidFill>
                <a:schemeClr val="hlink"/>
              </a:solidFill>
            </a:endParaRPr>
          </a:p>
          <a:p>
            <a:r>
              <a:rPr lang="en-US" altLang="en-US" sz="2000"/>
              <a:t>Cleavage is the tendency of a mineral to break along flat surfaces. </a:t>
            </a:r>
          </a:p>
          <a:p>
            <a:r>
              <a:rPr lang="en-US" altLang="en-US" sz="2000"/>
              <a:t>Crystal cleavage is a smooth break producing what appears to be a flat crystal face. </a:t>
            </a:r>
          </a:p>
          <a:p>
            <a:r>
              <a:rPr lang="en-US" altLang="en-US" sz="2000"/>
              <a:t>Fracture is the tendency of a mineral to break into irregular pieces.</a:t>
            </a:r>
          </a:p>
        </p:txBody>
      </p:sp>
      <p:pic>
        <p:nvPicPr>
          <p:cNvPr id="39940" name="Picture 4" descr="Fluorapatite"/>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145088" y="2328863"/>
            <a:ext cx="3810000" cy="3490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en-US"/>
              <a:t>Baker 7th grade science</a:t>
            </a:r>
          </a:p>
        </p:txBody>
      </p:sp>
      <p:pic>
        <p:nvPicPr>
          <p:cNvPr id="409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15175" cy="455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ltLang="en-US"/>
              <a:t>Baker 7th grade science</a:t>
            </a:r>
          </a:p>
        </p:txBody>
      </p:sp>
      <p:sp>
        <p:nvSpPr>
          <p:cNvPr id="24578" name="Rectangle 2"/>
          <p:cNvSpPr>
            <a:spLocks noGrp="1" noChangeArrowheads="1"/>
          </p:cNvSpPr>
          <p:nvPr>
            <p:ph type="title"/>
          </p:nvPr>
        </p:nvSpPr>
        <p:spPr/>
        <p:txBody>
          <a:bodyPr/>
          <a:lstStyle/>
          <a:p>
            <a:r>
              <a:rPr lang="en-US" altLang="en-US"/>
              <a:t>Mineral Property #4</a:t>
            </a:r>
            <a:br>
              <a:rPr lang="en-US" altLang="en-US"/>
            </a:br>
            <a:r>
              <a:rPr lang="en-US" altLang="en-US"/>
              <a:t>Hardness</a:t>
            </a:r>
          </a:p>
        </p:txBody>
      </p:sp>
      <p:sp>
        <p:nvSpPr>
          <p:cNvPr id="24579" name="Rectangle 3"/>
          <p:cNvSpPr>
            <a:spLocks noGrp="1" noChangeArrowheads="1"/>
          </p:cNvSpPr>
          <p:nvPr>
            <p:ph type="body" sz="half" idx="1"/>
          </p:nvPr>
        </p:nvSpPr>
        <p:spPr/>
        <p:txBody>
          <a:bodyPr/>
          <a:lstStyle/>
          <a:p>
            <a:r>
              <a:rPr lang="en-US" altLang="en-US" sz="2400"/>
              <a:t>A mineral’s hardness is its resistance to being scratched. </a:t>
            </a:r>
          </a:p>
          <a:p>
            <a:r>
              <a:rPr lang="en-US" altLang="en-US" sz="2400"/>
              <a:t>A scale known as the Moh’s scale is often use</a:t>
            </a:r>
          </a:p>
        </p:txBody>
      </p:sp>
      <p:pic>
        <p:nvPicPr>
          <p:cNvPr id="24684" name="Picture 108" descr="talc">
            <a:hlinkClick r:id="rId2"/>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145088" y="2646363"/>
            <a:ext cx="3810000" cy="28559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en-US"/>
              <a:t>Baker 7th grade science</a:t>
            </a:r>
          </a:p>
        </p:txBody>
      </p:sp>
      <p:pic>
        <p:nvPicPr>
          <p:cNvPr id="419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34225" cy="549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1"/>
          </p:nvPr>
        </p:nvSpPr>
        <p:spPr/>
        <p:txBody>
          <a:bodyPr/>
          <a:lstStyle/>
          <a:p>
            <a:r>
              <a:rPr lang="en-US" altLang="en-US"/>
              <a:t>Baker 7th grade science</a:t>
            </a:r>
          </a:p>
        </p:txBody>
      </p:sp>
      <p:sp>
        <p:nvSpPr>
          <p:cNvPr id="25602" name="Rectangle 2"/>
          <p:cNvSpPr>
            <a:spLocks noGrp="1" noChangeArrowheads="1"/>
          </p:cNvSpPr>
          <p:nvPr>
            <p:ph type="title"/>
          </p:nvPr>
        </p:nvSpPr>
        <p:spPr/>
        <p:txBody>
          <a:bodyPr/>
          <a:lstStyle/>
          <a:p>
            <a:r>
              <a:rPr lang="en-US" altLang="en-US"/>
              <a:t>Mohs Scale</a:t>
            </a:r>
          </a:p>
        </p:txBody>
      </p:sp>
      <p:sp>
        <p:nvSpPr>
          <p:cNvPr id="25603" name="Rectangle 3"/>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25700" name="Picture 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42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ltLang="en-US"/>
              <a:t>Baker 7th grade science</a:t>
            </a:r>
          </a:p>
        </p:txBody>
      </p:sp>
      <p:sp>
        <p:nvSpPr>
          <p:cNvPr id="15362" name="Rectangle 2"/>
          <p:cNvSpPr>
            <a:spLocks noGrp="1" noChangeArrowheads="1"/>
          </p:cNvSpPr>
          <p:nvPr>
            <p:ph type="title"/>
          </p:nvPr>
        </p:nvSpPr>
        <p:spPr/>
        <p:txBody>
          <a:bodyPr/>
          <a:lstStyle/>
          <a:p>
            <a:r>
              <a:rPr lang="en-US" altLang="en-US"/>
              <a:t>Today you will learn</a:t>
            </a:r>
          </a:p>
        </p:txBody>
      </p:sp>
      <p:sp>
        <p:nvSpPr>
          <p:cNvPr id="15363" name="Rectangle 3"/>
          <p:cNvSpPr>
            <a:spLocks noGrp="1" noChangeArrowheads="1"/>
          </p:cNvSpPr>
          <p:nvPr>
            <p:ph type="body" sz="half" idx="1"/>
          </p:nvPr>
        </p:nvSpPr>
        <p:spPr/>
        <p:txBody>
          <a:bodyPr/>
          <a:lstStyle/>
          <a:p>
            <a:r>
              <a:rPr lang="en-US" altLang="en-US"/>
              <a:t>Which mineral properties are most important in identification.</a:t>
            </a:r>
          </a:p>
          <a:p>
            <a:r>
              <a:rPr lang="en-US" altLang="en-US"/>
              <a:t>How mineral are identified by their properties.</a:t>
            </a:r>
          </a:p>
          <a:p>
            <a:pPr>
              <a:buClr>
                <a:schemeClr val="tx1"/>
              </a:buClr>
            </a:pPr>
            <a:endParaRPr lang="en-US" altLang="en-US"/>
          </a:p>
        </p:txBody>
      </p:sp>
      <p:pic>
        <p:nvPicPr>
          <p:cNvPr id="15373" name="Picture 13" descr="qua-133"/>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45088" y="2646363"/>
            <a:ext cx="3810000" cy="285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Baker 7th grade science</a:t>
            </a:r>
          </a:p>
        </p:txBody>
      </p:sp>
      <p:sp>
        <p:nvSpPr>
          <p:cNvPr id="31746" name="Rectangle 2"/>
          <p:cNvSpPr>
            <a:spLocks noGrp="1" noChangeArrowheads="1"/>
          </p:cNvSpPr>
          <p:nvPr>
            <p:ph type="title"/>
          </p:nvPr>
        </p:nvSpPr>
        <p:spPr/>
        <p:txBody>
          <a:bodyPr/>
          <a:lstStyle/>
          <a:p>
            <a:r>
              <a:rPr lang="en-US" altLang="en-US" sz="3600"/>
              <a:t>Mineral Property #5</a:t>
            </a:r>
            <a:br>
              <a:rPr lang="en-US" altLang="en-US" sz="3600"/>
            </a:br>
            <a:r>
              <a:rPr lang="en-US" altLang="en-US" sz="3600"/>
              <a:t>Density</a:t>
            </a:r>
          </a:p>
        </p:txBody>
      </p:sp>
      <p:sp>
        <p:nvSpPr>
          <p:cNvPr id="31747" name="Rectangle 3"/>
          <p:cNvSpPr>
            <a:spLocks noGrp="1" noChangeArrowheads="1"/>
          </p:cNvSpPr>
          <p:nvPr>
            <p:ph type="body" idx="1"/>
          </p:nvPr>
        </p:nvSpPr>
        <p:spPr/>
        <p:txBody>
          <a:bodyPr/>
          <a:lstStyle/>
          <a:p>
            <a:r>
              <a:rPr lang="en-US" altLang="en-US"/>
              <a:t>Each mineral has a specific density.</a:t>
            </a:r>
          </a:p>
          <a:p>
            <a:r>
              <a:rPr lang="en-US" altLang="en-US"/>
              <a:t>Density is the mass of a given space or in scientific terms the mass per unit of volume.</a:t>
            </a:r>
          </a:p>
          <a:p>
            <a:r>
              <a:rPr lang="en-US" altLang="en-US"/>
              <a:t>For example, if you have two minerals of the same size one might be heavier than the other. The galena will be three times heavier than the same size of quartz.</a:t>
            </a:r>
          </a:p>
          <a:p>
            <a:pPr>
              <a:buFont typeface="Wingdings" pitchFamily="2" charset="2"/>
              <a:buNone/>
            </a:pPr>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en-US"/>
              <a:t>Baker 7th grade science</a:t>
            </a:r>
          </a:p>
        </p:txBody>
      </p:sp>
      <p:pic>
        <p:nvPicPr>
          <p:cNvPr id="430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134225"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Baker 7th grade science</a:t>
            </a:r>
          </a:p>
        </p:txBody>
      </p:sp>
      <p:sp>
        <p:nvSpPr>
          <p:cNvPr id="32770" name="Rectangle 2"/>
          <p:cNvSpPr>
            <a:spLocks noGrp="1" noChangeArrowheads="1"/>
          </p:cNvSpPr>
          <p:nvPr>
            <p:ph type="title"/>
          </p:nvPr>
        </p:nvSpPr>
        <p:spPr/>
        <p:txBody>
          <a:bodyPr/>
          <a:lstStyle/>
          <a:p>
            <a:r>
              <a:rPr lang="en-US" altLang="en-US" sz="3600"/>
              <a:t>Mineral Property #5</a:t>
            </a:r>
            <a:br>
              <a:rPr lang="en-US" altLang="en-US" sz="3600"/>
            </a:br>
            <a:r>
              <a:rPr lang="en-US" altLang="en-US" sz="3600"/>
              <a:t>Density</a:t>
            </a:r>
          </a:p>
        </p:txBody>
      </p:sp>
      <p:sp>
        <p:nvSpPr>
          <p:cNvPr id="32771" name="Rectangle 3"/>
          <p:cNvSpPr>
            <a:spLocks noGrp="1" noChangeArrowheads="1"/>
          </p:cNvSpPr>
          <p:nvPr>
            <p:ph type="body" idx="1"/>
          </p:nvPr>
        </p:nvSpPr>
        <p:spPr/>
        <p:txBody>
          <a:bodyPr/>
          <a:lstStyle/>
          <a:p>
            <a:r>
              <a:rPr lang="en-US" altLang="en-US"/>
              <a:t>Geologists measure density by the following:</a:t>
            </a:r>
          </a:p>
          <a:p>
            <a:pPr lvl="1"/>
            <a:r>
              <a:rPr lang="en-US" altLang="en-US"/>
              <a:t>First they use a balance to determine the mass of a sample.</a:t>
            </a:r>
          </a:p>
          <a:p>
            <a:pPr lvl="1"/>
            <a:r>
              <a:rPr lang="en-US" altLang="en-US"/>
              <a:t>Second, they place the mineral in water to see how much water it displaces. </a:t>
            </a:r>
          </a:p>
          <a:p>
            <a:pPr lvl="2"/>
            <a:r>
              <a:rPr lang="en-US" altLang="en-US"/>
              <a:t>The volume of displace water = the volume of the sample</a:t>
            </a:r>
          </a:p>
          <a:p>
            <a:pPr lvl="1"/>
            <a:r>
              <a:rPr lang="en-US" altLang="en-US"/>
              <a:t>Third they use the following formula:</a:t>
            </a:r>
          </a:p>
          <a:p>
            <a:pPr lvl="1">
              <a:buFont typeface="Wingdings" pitchFamily="2" charset="2"/>
              <a:buNone/>
            </a:pPr>
            <a:r>
              <a:rPr lang="en-US" altLang="en-US"/>
              <a:t>			Density = Mass/Volume</a:t>
            </a:r>
          </a:p>
          <a:p>
            <a:pPr lvl="1"/>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Baker 7th grade science</a:t>
            </a:r>
          </a:p>
        </p:txBody>
      </p:sp>
      <p:sp>
        <p:nvSpPr>
          <p:cNvPr id="30722" name="Rectangle 2"/>
          <p:cNvSpPr>
            <a:spLocks noGrp="1" noChangeArrowheads="1"/>
          </p:cNvSpPr>
          <p:nvPr>
            <p:ph type="title"/>
          </p:nvPr>
        </p:nvSpPr>
        <p:spPr/>
        <p:txBody>
          <a:bodyPr/>
          <a:lstStyle/>
          <a:p>
            <a:r>
              <a:rPr lang="en-US" altLang="en-US"/>
              <a:t>Brain Check</a:t>
            </a:r>
          </a:p>
        </p:txBody>
      </p:sp>
      <p:sp>
        <p:nvSpPr>
          <p:cNvPr id="30723" name="Rectangle 3"/>
          <p:cNvSpPr>
            <a:spLocks noGrp="1" noChangeArrowheads="1"/>
          </p:cNvSpPr>
          <p:nvPr>
            <p:ph type="body" idx="1"/>
          </p:nvPr>
        </p:nvSpPr>
        <p:spPr/>
        <p:txBody>
          <a:bodyPr/>
          <a:lstStyle/>
          <a:p>
            <a:r>
              <a:rPr lang="en-US" altLang="en-US"/>
              <a:t>Get out your whiteboard and quickly answer the following:</a:t>
            </a:r>
          </a:p>
          <a:p>
            <a:pPr lvl="1"/>
            <a:r>
              <a:rPr lang="en-US" altLang="en-US"/>
              <a:t>If you break a mineral and it breaks into cubes, is it fracture or cleavage? Why?</a:t>
            </a:r>
          </a:p>
          <a:p>
            <a:pPr lvl="1"/>
            <a:r>
              <a:rPr lang="en-US" altLang="en-US"/>
              <a:t>If you break a mineral with a hammer and it falls apart into a million different pieces, is it fracture or cleavage? Why?</a:t>
            </a:r>
          </a:p>
          <a:p>
            <a:pPr lvl="1"/>
            <a:r>
              <a:rPr lang="en-US" altLang="en-US"/>
              <a:t>Name three things you can scratch talc with.</a:t>
            </a:r>
          </a:p>
          <a:p>
            <a:pPr lvl="1"/>
            <a:r>
              <a:rPr lang="en-US" altLang="en-US"/>
              <a:t>What is the formula for density?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ltLang="en-US"/>
              <a:t>Baker 7th grade science</a:t>
            </a:r>
          </a:p>
        </p:txBody>
      </p:sp>
      <p:sp>
        <p:nvSpPr>
          <p:cNvPr id="27650" name="Rectangle 2"/>
          <p:cNvSpPr>
            <a:spLocks noGrp="1" noChangeArrowheads="1"/>
          </p:cNvSpPr>
          <p:nvPr>
            <p:ph type="title"/>
          </p:nvPr>
        </p:nvSpPr>
        <p:spPr/>
        <p:txBody>
          <a:bodyPr/>
          <a:lstStyle/>
          <a:p>
            <a:r>
              <a:rPr lang="en-US" altLang="en-US"/>
              <a:t>Some minerals have specific properties</a:t>
            </a:r>
          </a:p>
        </p:txBody>
      </p:sp>
      <p:sp>
        <p:nvSpPr>
          <p:cNvPr id="27651" name="Rectangle 3"/>
          <p:cNvSpPr>
            <a:spLocks noGrp="1" noChangeArrowheads="1"/>
          </p:cNvSpPr>
          <p:nvPr>
            <p:ph type="body" sz="half" idx="1"/>
          </p:nvPr>
        </p:nvSpPr>
        <p:spPr/>
        <p:txBody>
          <a:bodyPr/>
          <a:lstStyle/>
          <a:p>
            <a:r>
              <a:rPr lang="en-US" altLang="en-US" sz="2400"/>
              <a:t>Fluorescence: some minerals glow when exposed to ultraviolet light</a:t>
            </a:r>
          </a:p>
          <a:p>
            <a:r>
              <a:rPr lang="en-US" altLang="en-US" sz="2400"/>
              <a:t>Magnetic: Some minerals are attracted to magnets</a:t>
            </a:r>
          </a:p>
          <a:p>
            <a:r>
              <a:rPr lang="en-US" altLang="en-US" sz="2400"/>
              <a:t>Acid: Some minerals react with acid by bubbling</a:t>
            </a:r>
          </a:p>
        </p:txBody>
      </p:sp>
      <p:pic>
        <p:nvPicPr>
          <p:cNvPr id="27655" name="Picture 7" descr="magnetit">
            <a:hlinkClick r:id="rId2"/>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145088" y="2803525"/>
            <a:ext cx="3810000" cy="25415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Baker 7th grade science</a:t>
            </a:r>
          </a:p>
        </p:txBody>
      </p:sp>
      <p:sp>
        <p:nvSpPr>
          <p:cNvPr id="28674" name="Rectangle 2"/>
          <p:cNvSpPr>
            <a:spLocks noGrp="1" noChangeArrowheads="1"/>
          </p:cNvSpPr>
          <p:nvPr>
            <p:ph type="title"/>
          </p:nvPr>
        </p:nvSpPr>
        <p:spPr/>
        <p:txBody>
          <a:bodyPr/>
          <a:lstStyle/>
          <a:p>
            <a:r>
              <a:rPr lang="en-US" altLang="en-US"/>
              <a:t>SLCDFH</a:t>
            </a:r>
            <a:br>
              <a:rPr lang="en-US" altLang="en-US"/>
            </a:br>
            <a:r>
              <a:rPr lang="en-US" altLang="en-US" sz="2800"/>
              <a:t>Some Llamas Climb Down Funny Hills</a:t>
            </a:r>
          </a:p>
        </p:txBody>
      </p:sp>
      <p:sp>
        <p:nvSpPr>
          <p:cNvPr id="28675" name="Rectangle 3"/>
          <p:cNvSpPr>
            <a:spLocks noGrp="1" noChangeArrowheads="1"/>
          </p:cNvSpPr>
          <p:nvPr>
            <p:ph type="body" idx="1"/>
          </p:nvPr>
        </p:nvSpPr>
        <p:spPr>
          <a:extLs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pPr>
              <a:lnSpc>
                <a:spcPct val="90000"/>
              </a:lnSpc>
            </a:pPr>
            <a:r>
              <a:rPr lang="en-US" altLang="en-US" sz="2000" b="1" u="sng">
                <a:solidFill>
                  <a:schemeClr val="hlink"/>
                </a:solidFill>
                <a:effectLst>
                  <a:outerShdw blurRad="38100" dist="38100" dir="2700000" algn="tl">
                    <a:srgbClr val="000000"/>
                  </a:outerShdw>
                </a:effectLst>
              </a:rPr>
              <a:t>S</a:t>
            </a:r>
            <a:r>
              <a:rPr lang="en-US" altLang="en-US" sz="2000"/>
              <a:t>treak</a:t>
            </a:r>
          </a:p>
          <a:p>
            <a:pPr lvl="1">
              <a:lnSpc>
                <a:spcPct val="90000"/>
              </a:lnSpc>
            </a:pPr>
            <a:r>
              <a:rPr lang="en-US" altLang="en-US" sz="1800"/>
              <a:t>Powdered Color</a:t>
            </a:r>
          </a:p>
          <a:p>
            <a:pPr>
              <a:lnSpc>
                <a:spcPct val="90000"/>
              </a:lnSpc>
            </a:pPr>
            <a:r>
              <a:rPr lang="en-US" altLang="en-US" sz="2000" b="1" u="sng">
                <a:solidFill>
                  <a:schemeClr val="hlink"/>
                </a:solidFill>
                <a:effectLst>
                  <a:outerShdw blurRad="38100" dist="38100" dir="2700000" algn="tl">
                    <a:srgbClr val="000000"/>
                  </a:outerShdw>
                </a:effectLst>
              </a:rPr>
              <a:t>L</a:t>
            </a:r>
            <a:r>
              <a:rPr lang="en-US" altLang="en-US" sz="2000"/>
              <a:t>uster</a:t>
            </a:r>
          </a:p>
          <a:p>
            <a:pPr lvl="1">
              <a:lnSpc>
                <a:spcPct val="90000"/>
              </a:lnSpc>
            </a:pPr>
            <a:r>
              <a:rPr lang="en-US" altLang="en-US" sz="1800"/>
              <a:t>How shiny</a:t>
            </a:r>
          </a:p>
          <a:p>
            <a:pPr>
              <a:lnSpc>
                <a:spcPct val="90000"/>
              </a:lnSpc>
            </a:pPr>
            <a:r>
              <a:rPr lang="en-US" altLang="en-US" sz="2000" b="1" u="sng">
                <a:solidFill>
                  <a:schemeClr val="hlink"/>
                </a:solidFill>
                <a:effectLst>
                  <a:outerShdw blurRad="38100" dist="38100" dir="2700000" algn="tl">
                    <a:srgbClr val="000000"/>
                  </a:outerShdw>
                </a:effectLst>
              </a:rPr>
              <a:t>C</a:t>
            </a:r>
            <a:r>
              <a:rPr lang="en-US" altLang="en-US" sz="2000"/>
              <a:t>leavage</a:t>
            </a:r>
          </a:p>
          <a:p>
            <a:pPr lvl="1">
              <a:lnSpc>
                <a:spcPct val="90000"/>
              </a:lnSpc>
            </a:pPr>
            <a:r>
              <a:rPr lang="en-US" altLang="en-US" sz="1800"/>
              <a:t>Breaks in sheets or blocks</a:t>
            </a:r>
          </a:p>
          <a:p>
            <a:pPr>
              <a:lnSpc>
                <a:spcPct val="90000"/>
              </a:lnSpc>
            </a:pPr>
            <a:r>
              <a:rPr lang="en-US" altLang="en-US" sz="2000" b="1" u="sng">
                <a:solidFill>
                  <a:schemeClr val="hlink"/>
                </a:solidFill>
                <a:effectLst>
                  <a:outerShdw blurRad="38100" dist="38100" dir="2700000" algn="tl">
                    <a:srgbClr val="000000"/>
                  </a:outerShdw>
                </a:effectLst>
              </a:rPr>
              <a:t>D</a:t>
            </a:r>
            <a:r>
              <a:rPr lang="en-US" altLang="en-US" sz="2000"/>
              <a:t>ensity</a:t>
            </a:r>
          </a:p>
          <a:p>
            <a:pPr lvl="1">
              <a:lnSpc>
                <a:spcPct val="90000"/>
              </a:lnSpc>
            </a:pPr>
            <a:r>
              <a:rPr lang="en-US" altLang="en-US" sz="1800"/>
              <a:t>How much mass in a given volume</a:t>
            </a:r>
          </a:p>
          <a:p>
            <a:pPr>
              <a:lnSpc>
                <a:spcPct val="90000"/>
              </a:lnSpc>
            </a:pPr>
            <a:r>
              <a:rPr lang="en-US" altLang="en-US" sz="2000" b="1" u="sng">
                <a:solidFill>
                  <a:schemeClr val="hlink"/>
                </a:solidFill>
                <a:effectLst>
                  <a:outerShdw blurRad="38100" dist="38100" dir="2700000" algn="tl">
                    <a:srgbClr val="000000"/>
                  </a:outerShdw>
                </a:effectLst>
              </a:rPr>
              <a:t>F</a:t>
            </a:r>
            <a:r>
              <a:rPr lang="en-US" altLang="en-US" sz="2000"/>
              <a:t>racture</a:t>
            </a:r>
          </a:p>
          <a:p>
            <a:pPr lvl="1">
              <a:lnSpc>
                <a:spcPct val="90000"/>
              </a:lnSpc>
            </a:pPr>
            <a:r>
              <a:rPr lang="en-US" altLang="en-US" sz="1800"/>
              <a:t>Just crumbles &amp; breaks</a:t>
            </a:r>
          </a:p>
          <a:p>
            <a:pPr>
              <a:lnSpc>
                <a:spcPct val="90000"/>
              </a:lnSpc>
            </a:pPr>
            <a:r>
              <a:rPr lang="en-US" altLang="en-US" sz="2000" b="1" u="sng">
                <a:solidFill>
                  <a:schemeClr val="hlink"/>
                </a:solidFill>
                <a:effectLst>
                  <a:outerShdw blurRad="38100" dist="38100" dir="2700000" algn="tl">
                    <a:srgbClr val="000000"/>
                  </a:outerShdw>
                </a:effectLst>
              </a:rPr>
              <a:t>H</a:t>
            </a:r>
            <a:r>
              <a:rPr lang="en-US" altLang="en-US" sz="2000"/>
              <a:t>ardness</a:t>
            </a:r>
          </a:p>
          <a:p>
            <a:pPr lvl="1">
              <a:lnSpc>
                <a:spcPct val="90000"/>
              </a:lnSpc>
            </a:pPr>
            <a:r>
              <a:rPr lang="en-US" altLang="en-US" sz="1800"/>
              <a:t>Can be scratched by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iterate type="wd">
                                    <p:tmPct val="10000"/>
                                  </p:iterate>
                                  <p:childTnLst>
                                    <p:set>
                                      <p:cBhvr>
                                        <p:cTn id="6" dur="1" fill="hold">
                                          <p:stCondLst>
                                            <p:cond delay="0"/>
                                          </p:stCondLst>
                                        </p:cTn>
                                        <p:tgtEl>
                                          <p:spTgt spid="28674"/>
                                        </p:tgtEl>
                                        <p:attrNameLst>
                                          <p:attrName>style.visibility</p:attrName>
                                        </p:attrNameLst>
                                      </p:cBhvr>
                                      <p:to>
                                        <p:strVal val="visible"/>
                                      </p:to>
                                    </p:set>
                                    <p:anim from="(-#ppt_w/2)" to="(#ppt_x)" calcmode="lin" valueType="num">
                                      <p:cBhvr>
                                        <p:cTn id="7" dur="600" fill="hold">
                                          <p:stCondLst>
                                            <p:cond delay="0"/>
                                          </p:stCondLst>
                                        </p:cTn>
                                        <p:tgtEl>
                                          <p:spTgt spid="28674"/>
                                        </p:tgtEl>
                                        <p:attrNameLst>
                                          <p:attrName>ppt_x</p:attrName>
                                        </p:attrNameLst>
                                      </p:cBhvr>
                                    </p:anim>
                                    <p:anim from="0" to="-1.0" calcmode="lin" valueType="num">
                                      <p:cBhvr>
                                        <p:cTn id="8" dur="200" decel="50000" autoRev="1" fill="hold">
                                          <p:stCondLst>
                                            <p:cond delay="600"/>
                                          </p:stCondLst>
                                        </p:cTn>
                                        <p:tgtEl>
                                          <p:spTgt spid="28674"/>
                                        </p:tgtEl>
                                        <p:attrNameLst>
                                          <p:attrName>xshear</p:attrName>
                                        </p:attrNameLst>
                                      </p:cBhvr>
                                    </p:anim>
                                    <p:animScale>
                                      <p:cBhvr>
                                        <p:cTn id="9" dur="200" decel="100000" autoRev="1" fill="hold">
                                          <p:stCondLst>
                                            <p:cond delay="600"/>
                                          </p:stCondLst>
                                        </p:cTn>
                                        <p:tgtEl>
                                          <p:spTgt spid="28674"/>
                                        </p:tgtEl>
                                      </p:cBhvr>
                                      <p:from x="100000" y="100000"/>
                                      <p:to x="80000" y="100000"/>
                                    </p:animScale>
                                    <p:anim by="(#ppt_h/3+#ppt_w*0.1)" calcmode="lin" valueType="num">
                                      <p:cBhvr additive="sum">
                                        <p:cTn id="10" dur="200" decel="100000" autoRev="1" fill="hold">
                                          <p:stCondLst>
                                            <p:cond delay="600"/>
                                          </p:stCondLst>
                                        </p:cTn>
                                        <p:tgtEl>
                                          <p:spTgt spid="2867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ltLang="en-US"/>
              <a:t>Baker 7th grade science</a:t>
            </a:r>
          </a:p>
        </p:txBody>
      </p:sp>
      <p:sp>
        <p:nvSpPr>
          <p:cNvPr id="18434" name="Rectangle 2"/>
          <p:cNvSpPr>
            <a:spLocks noGrp="1" noChangeArrowheads="1"/>
          </p:cNvSpPr>
          <p:nvPr>
            <p:ph type="title"/>
          </p:nvPr>
        </p:nvSpPr>
        <p:spPr/>
        <p:txBody>
          <a:bodyPr/>
          <a:lstStyle/>
          <a:p>
            <a:r>
              <a:rPr lang="en-US" altLang="en-US" sz="3200"/>
              <a:t>A mineral’s appearance helps identify it.</a:t>
            </a:r>
          </a:p>
        </p:txBody>
      </p:sp>
      <p:sp>
        <p:nvSpPr>
          <p:cNvPr id="18435" name="Rectangle 3"/>
          <p:cNvSpPr>
            <a:spLocks noGrp="1" noChangeArrowheads="1"/>
          </p:cNvSpPr>
          <p:nvPr>
            <p:ph type="body" sz="half" idx="1"/>
          </p:nvPr>
        </p:nvSpPr>
        <p:spPr/>
        <p:txBody>
          <a:bodyPr/>
          <a:lstStyle/>
          <a:p>
            <a:pPr>
              <a:lnSpc>
                <a:spcPct val="90000"/>
              </a:lnSpc>
            </a:pPr>
            <a:r>
              <a:rPr lang="en-US" altLang="en-US" sz="2400"/>
              <a:t>In order to identify a mineral, you need to observe it properties – characteristics that help identify it.</a:t>
            </a:r>
          </a:p>
          <a:p>
            <a:pPr>
              <a:lnSpc>
                <a:spcPct val="90000"/>
              </a:lnSpc>
            </a:pPr>
            <a:r>
              <a:rPr lang="en-US" altLang="en-US" sz="2400"/>
              <a:t>There are 5 main properties that we use to identify. There are many minor properties that can also help id a mineral.</a:t>
            </a:r>
          </a:p>
        </p:txBody>
      </p:sp>
      <p:pic>
        <p:nvPicPr>
          <p:cNvPr id="18439" name="Picture 7" descr="titanium">
            <a:hlinkClick r:id="rId2"/>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145088" y="2646363"/>
            <a:ext cx="3810000" cy="2855912"/>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ltLang="en-US"/>
              <a:t>Baker 7th grade science</a:t>
            </a:r>
          </a:p>
        </p:txBody>
      </p:sp>
      <p:sp>
        <p:nvSpPr>
          <p:cNvPr id="1026" name="Rectangle 2"/>
          <p:cNvSpPr>
            <a:spLocks noGrp="1" noChangeArrowheads="1"/>
          </p:cNvSpPr>
          <p:nvPr>
            <p:ph type="title"/>
          </p:nvPr>
        </p:nvSpPr>
        <p:spPr/>
        <p:txBody>
          <a:bodyPr/>
          <a:lstStyle/>
          <a:p>
            <a:r>
              <a:rPr lang="en-US" altLang="en-US"/>
              <a:t>Mineral Property #1 </a:t>
            </a:r>
            <a:br>
              <a:rPr lang="en-US" altLang="en-US"/>
            </a:br>
            <a:r>
              <a:rPr lang="en-US" altLang="en-US"/>
              <a:t>Color &amp; Streak</a:t>
            </a:r>
          </a:p>
        </p:txBody>
      </p:sp>
      <p:sp>
        <p:nvSpPr>
          <p:cNvPr id="1027" name="Rectangle 3"/>
          <p:cNvSpPr>
            <a:spLocks noGrp="1" noChangeArrowheads="1"/>
          </p:cNvSpPr>
          <p:nvPr>
            <p:ph type="body" sz="half" idx="1"/>
          </p:nvPr>
        </p:nvSpPr>
        <p:spPr>
          <a:xfrm>
            <a:off x="685800" y="2017713"/>
            <a:ext cx="4876800" cy="4535487"/>
          </a:xfrm>
        </p:spPr>
        <p:txBody>
          <a:bodyPr/>
          <a:lstStyle/>
          <a:p>
            <a:pPr>
              <a:lnSpc>
                <a:spcPct val="90000"/>
              </a:lnSpc>
            </a:pPr>
            <a:r>
              <a:rPr lang="en-US" altLang="en-US" sz="2000"/>
              <a:t>Color is the first thing someone notices when they view a mineral. </a:t>
            </a:r>
          </a:p>
          <a:p>
            <a:pPr>
              <a:lnSpc>
                <a:spcPct val="90000"/>
              </a:lnSpc>
              <a:buFont typeface="Wingdings" pitchFamily="2" charset="2"/>
              <a:buNone/>
            </a:pPr>
            <a:endParaRPr lang="en-US" altLang="en-US" sz="2000"/>
          </a:p>
          <a:p>
            <a:pPr>
              <a:lnSpc>
                <a:spcPct val="90000"/>
              </a:lnSpc>
              <a:buFont typeface="Wingdings" pitchFamily="2" charset="2"/>
              <a:buNone/>
            </a:pPr>
            <a:endParaRPr lang="en-US" altLang="en-US" sz="2000"/>
          </a:p>
          <a:p>
            <a:pPr>
              <a:lnSpc>
                <a:spcPct val="90000"/>
              </a:lnSpc>
            </a:pPr>
            <a:r>
              <a:rPr lang="en-US" altLang="en-US" sz="2000"/>
              <a:t>Color is also one of the big reasons that attract people to minerals. </a:t>
            </a:r>
          </a:p>
          <a:p>
            <a:pPr>
              <a:lnSpc>
                <a:spcPct val="90000"/>
              </a:lnSpc>
            </a:pPr>
            <a:r>
              <a:rPr lang="en-US" altLang="en-US" sz="2000"/>
              <a:t>Generally speaking, color is not a good property to be used in the identification of minerals. It is usually the first property to confuse a novice collector into making an incorrect identification. </a:t>
            </a:r>
          </a:p>
          <a:p>
            <a:pPr>
              <a:lnSpc>
                <a:spcPct val="90000"/>
              </a:lnSpc>
            </a:pPr>
            <a:r>
              <a:rPr lang="en-US" altLang="en-US" sz="2000"/>
              <a:t>Many minerals have different colors and some minerals' colors are identical to other minerals' colors.</a:t>
            </a:r>
          </a:p>
        </p:txBody>
      </p:sp>
      <p:sp>
        <p:nvSpPr>
          <p:cNvPr id="1029" name="Rectangle 5"/>
          <p:cNvSpPr>
            <a:spLocks noChangeArrowheads="1"/>
          </p:cNvSpPr>
          <p:nvPr/>
        </p:nvSpPr>
        <p:spPr bwMode="auto">
          <a:xfrm>
            <a:off x="3671888" y="2835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1032" name="Picture 8" descr="mal-22"/>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638800" y="1905000"/>
            <a:ext cx="3087688" cy="2314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34" name="Picture 10" descr="turquo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191000"/>
            <a:ext cx="3124200"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8" presetClass="emph" presetSubtype="0" fill="hold" nodeType="clickEffect">
                                  <p:stCondLst>
                                    <p:cond delay="0"/>
                                  </p:stCondLst>
                                  <p:iterate type="lt">
                                    <p:tmPct val="10000"/>
                                  </p:iterate>
                                  <p:childTnLst>
                                    <p:animClr clrSpc="rgb" dir="cw">
                                      <p:cBhvr override="childStyle">
                                        <p:cTn id="6" dur="500" fill="hold"/>
                                        <p:tgtEl>
                                          <p:spTgt spid="1027">
                                            <p:txEl>
                                              <p:pRg st="0" end="0"/>
                                            </p:txEl>
                                          </p:spTgt>
                                        </p:tgtEl>
                                        <p:attrNameLst>
                                          <p:attrName>style.color</p:attrName>
                                        </p:attrNameLst>
                                      </p:cBhvr>
                                      <p:to>
                                        <a:srgbClr val="FF0000"/>
                                      </p:to>
                                    </p:animClr>
                                    <p:animClr clrSpc="rgb" dir="cw">
                                      <p:cBhvr>
                                        <p:cTn id="7" dur="500" fill="hold"/>
                                        <p:tgtEl>
                                          <p:spTgt spid="1027">
                                            <p:txEl>
                                              <p:pRg st="0" end="0"/>
                                            </p:txEl>
                                          </p:spTgt>
                                        </p:tgtEl>
                                        <p:attrNameLst>
                                          <p:attrName>fillcolor</p:attrName>
                                        </p:attrNameLst>
                                      </p:cBhvr>
                                      <p:to>
                                        <a:srgbClr val="FF0000"/>
                                      </p:to>
                                    </p:animClr>
                                    <p:set>
                                      <p:cBhvr>
                                        <p:cTn id="8" dur="500" fill="hold"/>
                                        <p:tgtEl>
                                          <p:spTgt spid="1027">
                                            <p:txEl>
                                              <p:pRg st="0" end="0"/>
                                            </p:txEl>
                                          </p:spTgt>
                                        </p:tgtEl>
                                        <p:attrNameLst>
                                          <p:attrName>fill.type</p:attrName>
                                        </p:attrNameLst>
                                      </p:cBhvr>
                                      <p:to>
                                        <p:strVal val="solid"/>
                                      </p:to>
                                    </p:set>
                                    <p:anim to="1.5" calcmode="lin" valueType="num">
                                      <p:cBhvr override="childStyle">
                                        <p:cTn id="9" dur="500" fill="hold"/>
                                        <p:tgtEl>
                                          <p:spTgt spid="1027">
                                            <p:txEl>
                                              <p:pRg st="0" end="0"/>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en-US"/>
              <a:t>Baker 7th grade science</a:t>
            </a:r>
          </a:p>
        </p:txBody>
      </p:sp>
      <p:pic>
        <p:nvPicPr>
          <p:cNvPr id="358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47975"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ltLang="en-US"/>
              <a:t>Baker 7th grade science</a:t>
            </a:r>
          </a:p>
        </p:txBody>
      </p:sp>
      <p:sp>
        <p:nvSpPr>
          <p:cNvPr id="19458" name="Rectangle 2"/>
          <p:cNvSpPr>
            <a:spLocks noGrp="1" noChangeArrowheads="1"/>
          </p:cNvSpPr>
          <p:nvPr>
            <p:ph type="title"/>
          </p:nvPr>
        </p:nvSpPr>
        <p:spPr/>
        <p:txBody>
          <a:bodyPr/>
          <a:lstStyle/>
          <a:p>
            <a:r>
              <a:rPr lang="en-US" altLang="en-US"/>
              <a:t>Mineral Property #1 </a:t>
            </a:r>
            <a:br>
              <a:rPr lang="en-US" altLang="en-US"/>
            </a:br>
            <a:r>
              <a:rPr lang="en-US" altLang="en-US"/>
              <a:t>Color &amp; Streak</a:t>
            </a:r>
          </a:p>
        </p:txBody>
      </p:sp>
      <p:sp>
        <p:nvSpPr>
          <p:cNvPr id="19459" name="Rectangle 3"/>
          <p:cNvSpPr>
            <a:spLocks noGrp="1" noChangeArrowheads="1"/>
          </p:cNvSpPr>
          <p:nvPr>
            <p:ph type="body" sz="half" idx="1"/>
          </p:nvPr>
        </p:nvSpPr>
        <p:spPr>
          <a:xfrm>
            <a:off x="304800" y="2017713"/>
            <a:ext cx="4687888" cy="4114800"/>
          </a:xfrm>
        </p:spPr>
        <p:txBody>
          <a:bodyPr/>
          <a:lstStyle/>
          <a:p>
            <a:pPr>
              <a:lnSpc>
                <a:spcPct val="90000"/>
              </a:lnSpc>
            </a:pPr>
            <a:r>
              <a:rPr lang="en-US" altLang="en-US" sz="2000"/>
              <a:t>Streak is closely related to </a:t>
            </a:r>
            <a:r>
              <a:rPr lang="en-US" altLang="en-US" sz="2000" b="1">
                <a:hlinkClick r:id="rId2"/>
              </a:rPr>
              <a:t>color</a:t>
            </a:r>
            <a:r>
              <a:rPr lang="en-US" altLang="en-US" sz="2000" b="1"/>
              <a:t>,</a:t>
            </a:r>
            <a:r>
              <a:rPr lang="en-US" altLang="en-US" sz="2000"/>
              <a:t> but is a different property because the color of the mineral may be different than the color of the streak. </a:t>
            </a:r>
          </a:p>
          <a:p>
            <a:pPr>
              <a:lnSpc>
                <a:spcPct val="90000"/>
              </a:lnSpc>
            </a:pPr>
            <a:r>
              <a:rPr lang="en-US" altLang="en-US" sz="2000"/>
              <a:t>Streak is actually </a:t>
            </a:r>
            <a:r>
              <a:rPr lang="en-US" altLang="en-US" sz="2000" i="1"/>
              <a:t>the color of the powder of a mineral.</a:t>
            </a:r>
            <a:r>
              <a:rPr lang="en-US" altLang="en-US" sz="2000"/>
              <a:t> It is called streak because the proper way to test for streak is to rub a mineral across a tile of white unglazed porcelain and to examine the color of the "streak" left behind. </a:t>
            </a:r>
          </a:p>
          <a:p>
            <a:pPr>
              <a:lnSpc>
                <a:spcPct val="90000"/>
              </a:lnSpc>
            </a:pPr>
            <a:endParaRPr lang="en-US" altLang="en-US" sz="2000"/>
          </a:p>
          <a:p>
            <a:pPr>
              <a:lnSpc>
                <a:spcPct val="90000"/>
              </a:lnSpc>
            </a:pPr>
            <a:endParaRPr lang="en-US" altLang="en-US" sz="2000"/>
          </a:p>
        </p:txBody>
      </p:sp>
      <p:pic>
        <p:nvPicPr>
          <p:cNvPr id="19463" name="Picture 7" descr="GAL-40"/>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145088" y="2646363"/>
            <a:ext cx="3810000" cy="285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en-US"/>
              <a:t>Baker 7th grade science</a:t>
            </a:r>
          </a:p>
        </p:txBody>
      </p:sp>
      <p:pic>
        <p:nvPicPr>
          <p:cNvPr id="368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38950"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ltLang="en-US"/>
              <a:t>Baker 7th grade science</a:t>
            </a:r>
          </a:p>
        </p:txBody>
      </p:sp>
      <p:sp>
        <p:nvSpPr>
          <p:cNvPr id="20482" name="Rectangle 2"/>
          <p:cNvSpPr>
            <a:spLocks noGrp="1" noChangeArrowheads="1"/>
          </p:cNvSpPr>
          <p:nvPr>
            <p:ph type="title"/>
          </p:nvPr>
        </p:nvSpPr>
        <p:spPr/>
        <p:txBody>
          <a:bodyPr/>
          <a:lstStyle/>
          <a:p>
            <a:r>
              <a:rPr lang="en-US" altLang="en-US"/>
              <a:t>Mineral Property #1 </a:t>
            </a:r>
            <a:br>
              <a:rPr lang="en-US" altLang="en-US"/>
            </a:br>
            <a:r>
              <a:rPr lang="en-US" altLang="en-US"/>
              <a:t>Color &amp; Streak</a:t>
            </a:r>
          </a:p>
        </p:txBody>
      </p:sp>
      <p:sp>
        <p:nvSpPr>
          <p:cNvPr id="20483" name="Rectangle 3"/>
          <p:cNvSpPr>
            <a:spLocks noGrp="1" noChangeArrowheads="1"/>
          </p:cNvSpPr>
          <p:nvPr>
            <p:ph type="body" sz="half" idx="1"/>
          </p:nvPr>
        </p:nvSpPr>
        <p:spPr>
          <a:xfrm>
            <a:off x="304800" y="2017713"/>
            <a:ext cx="4687888" cy="4114800"/>
          </a:xfrm>
        </p:spPr>
        <p:txBody>
          <a:bodyPr/>
          <a:lstStyle/>
          <a:p>
            <a:r>
              <a:rPr lang="en-US" altLang="en-US" sz="2000" b="1">
                <a:hlinkClick r:id="rId2"/>
              </a:rPr>
              <a:t>Pyrite</a:t>
            </a:r>
            <a:r>
              <a:rPr lang="en-US" altLang="en-US" sz="2000"/>
              <a:t> (known as "</a:t>
            </a:r>
            <a:r>
              <a:rPr lang="en-US" altLang="en-US" sz="2000" i="1"/>
              <a:t>Fool's Gold</a:t>
            </a:r>
            <a:r>
              <a:rPr lang="en-US" altLang="en-US" sz="2000"/>
              <a:t>") is always brassy yellow when found in crystals, even broken crystals, of any size; but when powdered, produces a black streak. </a:t>
            </a:r>
          </a:p>
          <a:p>
            <a:r>
              <a:rPr lang="en-US" altLang="en-US" sz="2000" b="1">
                <a:hlinkClick r:id="rId3"/>
              </a:rPr>
              <a:t>Gold's</a:t>
            </a:r>
            <a:r>
              <a:rPr lang="en-US" altLang="en-US" sz="2000"/>
              <a:t> streak, by the way, is yellow!</a:t>
            </a:r>
          </a:p>
          <a:p>
            <a:r>
              <a:rPr lang="en-US" altLang="en-US" sz="2000" b="1" u="sng">
                <a:solidFill>
                  <a:schemeClr val="hlink"/>
                </a:solidFill>
              </a:rPr>
              <a:t>Hematite's</a:t>
            </a:r>
            <a:r>
              <a:rPr lang="en-US" altLang="en-US" sz="2000"/>
              <a:t> streak is blood-red</a:t>
            </a:r>
          </a:p>
          <a:p>
            <a:r>
              <a:rPr lang="en-US" altLang="en-US" sz="2000" b="1" u="sng">
                <a:solidFill>
                  <a:schemeClr val="hlink"/>
                </a:solidFill>
              </a:rPr>
              <a:t>Galena's</a:t>
            </a:r>
            <a:r>
              <a:rPr lang="en-US" altLang="en-US" sz="2000"/>
              <a:t> streak is lead gray</a:t>
            </a:r>
          </a:p>
          <a:p>
            <a:pPr>
              <a:buFont typeface="Wingdings" pitchFamily="2" charset="2"/>
              <a:buNone/>
            </a:pPr>
            <a:endParaRPr lang="en-US" altLang="en-US" sz="2000"/>
          </a:p>
          <a:p>
            <a:endParaRPr lang="en-US" altLang="en-US" sz="2000"/>
          </a:p>
        </p:txBody>
      </p:sp>
      <p:pic>
        <p:nvPicPr>
          <p:cNvPr id="20487" name="Picture 7" descr="HEM-53"/>
          <p:cNvPicPr>
            <a:picLocks noChangeAspect="1" noChangeArrowheads="1"/>
          </p:cNvPicPr>
          <p:nvPr>
            <p:ph type="clipArt" sz="half" idx="2"/>
          </p:nvPr>
        </p:nvPicPr>
        <p:blipFill>
          <a:blip r:embed="rId4">
            <a:extLst>
              <a:ext uri="{28A0092B-C50C-407E-A947-70E740481C1C}">
                <a14:useLocalDpi xmlns:a14="http://schemas.microsoft.com/office/drawing/2010/main" val="0"/>
              </a:ext>
            </a:extLst>
          </a:blip>
          <a:srcRect/>
          <a:stretch>
            <a:fillRect/>
          </a:stretch>
        </p:blipFill>
        <p:spPr>
          <a:xfrm>
            <a:off x="5145088" y="2646363"/>
            <a:ext cx="3810000" cy="285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20483">
                                            <p:txEl>
                                              <p:pRg st="1" end="1"/>
                                            </p:txEl>
                                          </p:spTgt>
                                        </p:tgtEl>
                                        <p:attrNameLst>
                                          <p:attrName>style.color</p:attrName>
                                        </p:attrNameLst>
                                      </p:cBhvr>
                                      <p:to>
                                        <p:clrVal>
                                          <a:schemeClr val="accent2"/>
                                        </p:clrVal>
                                      </p:to>
                                    </p:set>
                                    <p:set>
                                      <p:cBhvr>
                                        <p:cTn id="7" dur="500" fill="hold"/>
                                        <p:tgtEl>
                                          <p:spTgt spid="20483">
                                            <p:txEl>
                                              <p:pRg st="1" end="1"/>
                                            </p:txEl>
                                          </p:spTgt>
                                        </p:tgtEl>
                                        <p:attrNameLst>
                                          <p:attrName>fillcolor</p:attrName>
                                        </p:attrNameLst>
                                      </p:cBhvr>
                                      <p:to>
                                        <p:clrVal>
                                          <a:schemeClr val="accent2"/>
                                        </p:clrVal>
                                      </p:to>
                                    </p:set>
                                    <p:set>
                                      <p:cBhvr>
                                        <p:cTn id="8" dur="500" fill="hold"/>
                                        <p:tgtEl>
                                          <p:spTgt spid="20483">
                                            <p:txEl>
                                              <p:pRg st="1" end="1"/>
                                            </p:txEl>
                                          </p:spTgt>
                                        </p:tgtEl>
                                        <p:attrNameLst>
                                          <p:attrName>fill.type</p:attrName>
                                        </p:attrNameLst>
                                      </p:cBhvr>
                                      <p:to>
                                        <p:strVal val="solid"/>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20483">
                                            <p:txEl>
                                              <p:pRg st="2" end="2"/>
                                            </p:txEl>
                                          </p:spTgt>
                                        </p:tgtEl>
                                        <p:attrNameLst>
                                          <p:attrName>style.color</p:attrName>
                                        </p:attrNameLst>
                                      </p:cBhvr>
                                      <p:to>
                                        <p:clrVal>
                                          <a:schemeClr val="hlink"/>
                                        </p:clrVal>
                                      </p:to>
                                    </p:set>
                                    <p:set>
                                      <p:cBhvr>
                                        <p:cTn id="13" dur="500" fill="hold"/>
                                        <p:tgtEl>
                                          <p:spTgt spid="20483">
                                            <p:txEl>
                                              <p:pRg st="2" end="2"/>
                                            </p:txEl>
                                          </p:spTgt>
                                        </p:tgtEl>
                                        <p:attrNameLst>
                                          <p:attrName>fillcolor</p:attrName>
                                        </p:attrNameLst>
                                      </p:cBhvr>
                                      <p:to>
                                        <p:clrVal>
                                          <a:schemeClr val="hlink"/>
                                        </p:clrVal>
                                      </p:to>
                                    </p:set>
                                    <p:set>
                                      <p:cBhvr>
                                        <p:cTn id="14" dur="500" fill="hold"/>
                                        <p:tgtEl>
                                          <p:spTgt spid="20483">
                                            <p:txEl>
                                              <p:pRg st="2" end="2"/>
                                            </p:txEl>
                                          </p:spTgt>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mph" presetSubtype="0" fill="hold" nodeType="clickEffect">
                                  <p:stCondLst>
                                    <p:cond delay="0"/>
                                  </p:stCondLst>
                                  <p:iterate type="lt">
                                    <p:tmPct val="4000"/>
                                  </p:iterate>
                                  <p:childTnLst>
                                    <p:set>
                                      <p:cBhvr override="childStyle">
                                        <p:cTn id="18" dur="500" fill="hold"/>
                                        <p:tgtEl>
                                          <p:spTgt spid="20483">
                                            <p:txEl>
                                              <p:pRg st="3" end="3"/>
                                            </p:txEl>
                                          </p:spTgt>
                                        </p:tgtEl>
                                        <p:attrNameLst>
                                          <p:attrName>style.color</p:attrName>
                                        </p:attrNameLst>
                                      </p:cBhvr>
                                      <p:to>
                                        <p:clrVal>
                                          <a:srgbClr val="BEAB9C"/>
                                        </p:clrVal>
                                      </p:to>
                                    </p:set>
                                    <p:set>
                                      <p:cBhvr>
                                        <p:cTn id="19" dur="500" fill="hold"/>
                                        <p:tgtEl>
                                          <p:spTgt spid="20483">
                                            <p:txEl>
                                              <p:pRg st="3" end="3"/>
                                            </p:txEl>
                                          </p:spTgt>
                                        </p:tgtEl>
                                        <p:attrNameLst>
                                          <p:attrName>fillcolor</p:attrName>
                                        </p:attrNameLst>
                                      </p:cBhvr>
                                      <p:to>
                                        <p:clrVal>
                                          <a:srgbClr val="BEAB9C"/>
                                        </p:clrVal>
                                      </p:to>
                                    </p:set>
                                    <p:set>
                                      <p:cBhvr>
                                        <p:cTn id="20" dur="500" fill="hold"/>
                                        <p:tgtEl>
                                          <p:spTgt spid="20483">
                                            <p:txEl>
                                              <p:pRg st="3" end="3"/>
                                            </p:txEl>
                                          </p:spTgt>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mph" presetSubtype="0" fill="hold" nodeType="clickEffect">
                                  <p:stCondLst>
                                    <p:cond delay="0"/>
                                  </p:stCondLst>
                                  <p:iterate type="lt">
                                    <p:tmPct val="4000"/>
                                  </p:iterate>
                                  <p:childTnLst>
                                    <p:set>
                                      <p:cBhvr override="childStyle">
                                        <p:cTn id="24" dur="500" fill="hold"/>
                                        <p:tgtEl>
                                          <p:spTgt spid="20483">
                                            <p:txEl>
                                              <p:pRg st="0" end="0"/>
                                            </p:txEl>
                                          </p:spTgt>
                                        </p:tgtEl>
                                        <p:attrNameLst>
                                          <p:attrName>style.color</p:attrName>
                                        </p:attrNameLst>
                                      </p:cBhvr>
                                      <p:to>
                                        <p:clrVal>
                                          <a:srgbClr val="CC9900"/>
                                        </p:clrVal>
                                      </p:to>
                                    </p:set>
                                    <p:set>
                                      <p:cBhvr>
                                        <p:cTn id="25" dur="500" fill="hold"/>
                                        <p:tgtEl>
                                          <p:spTgt spid="20483">
                                            <p:txEl>
                                              <p:pRg st="0" end="0"/>
                                            </p:txEl>
                                          </p:spTgt>
                                        </p:tgtEl>
                                        <p:attrNameLst>
                                          <p:attrName>fillcolor</p:attrName>
                                        </p:attrNameLst>
                                      </p:cBhvr>
                                      <p:to>
                                        <p:clrVal>
                                          <a:srgbClr val="CC9900"/>
                                        </p:clrVal>
                                      </p:to>
                                    </p:set>
                                    <p:set>
                                      <p:cBhvr>
                                        <p:cTn id="26" dur="500" fill="hold"/>
                                        <p:tgtEl>
                                          <p:spTgt spid="2048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ltLang="en-US"/>
              <a:t>Baker 7th grade science</a:t>
            </a:r>
          </a:p>
        </p:txBody>
      </p:sp>
      <p:sp>
        <p:nvSpPr>
          <p:cNvPr id="21506" name="Rectangle 2"/>
          <p:cNvSpPr>
            <a:spLocks noGrp="1" noChangeArrowheads="1"/>
          </p:cNvSpPr>
          <p:nvPr>
            <p:ph type="title"/>
          </p:nvPr>
        </p:nvSpPr>
        <p:spPr/>
        <p:txBody>
          <a:bodyPr/>
          <a:lstStyle/>
          <a:p>
            <a:r>
              <a:rPr lang="en-US" altLang="en-US"/>
              <a:t>Mineral Property # 2</a:t>
            </a:r>
            <a:br>
              <a:rPr lang="en-US" altLang="en-US"/>
            </a:br>
            <a:r>
              <a:rPr lang="en-US" altLang="en-US"/>
              <a:t>Luster</a:t>
            </a:r>
          </a:p>
        </p:txBody>
      </p:sp>
      <p:sp>
        <p:nvSpPr>
          <p:cNvPr id="21507" name="Rectangle 3"/>
          <p:cNvSpPr>
            <a:spLocks noGrp="1" noChangeArrowheads="1"/>
          </p:cNvSpPr>
          <p:nvPr>
            <p:ph type="body" sz="half" idx="1"/>
          </p:nvPr>
        </p:nvSpPr>
        <p:spPr/>
        <p:txBody>
          <a:bodyPr/>
          <a:lstStyle/>
          <a:p>
            <a:r>
              <a:rPr lang="en-US" altLang="en-US" sz="2400"/>
              <a:t>A mineral’s luster is the way in which light reflects from the surface. </a:t>
            </a:r>
          </a:p>
          <a:p>
            <a:r>
              <a:rPr lang="en-US" altLang="en-US" sz="2400"/>
              <a:t>The two major types of luster are metallic &amp; nonmetallic.</a:t>
            </a:r>
          </a:p>
          <a:p>
            <a:pPr>
              <a:buFont typeface="Wingdings" pitchFamily="2" charset="2"/>
              <a:buNone/>
            </a:pPr>
            <a:endParaRPr lang="en-US" altLang="en-US" sz="2400"/>
          </a:p>
          <a:p>
            <a:endParaRPr lang="en-US" altLang="en-US" sz="2400"/>
          </a:p>
          <a:p>
            <a:endParaRPr lang="en-US" altLang="en-US" sz="2400"/>
          </a:p>
        </p:txBody>
      </p:sp>
      <p:pic>
        <p:nvPicPr>
          <p:cNvPr id="21511" name="Picture 7" descr="PYR-109"/>
          <p:cNvPicPr>
            <a:picLocks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45088" y="2646363"/>
            <a:ext cx="3810000" cy="2857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6" presetClass="emph" presetSubtype="0" fill="hold" nodeType="clickEffect">
                                  <p:stCondLst>
                                    <p:cond delay="0"/>
                                  </p:stCondLst>
                                  <p:iterate type="lt">
                                    <p:tmPct val="10000"/>
                                  </p:iterate>
                                  <p:childTnLst>
                                    <p:animScale>
                                      <p:cBhvr>
                                        <p:cTn id="6" dur="250" autoRev="1" fill="hold">
                                          <p:stCondLst>
                                            <p:cond delay="0"/>
                                          </p:stCondLst>
                                        </p:cTn>
                                        <p:tgtEl>
                                          <p:spTgt spid="21507">
                                            <p:txEl>
                                              <p:pRg st="0" end="0"/>
                                            </p:txEl>
                                          </p:spTgt>
                                        </p:tgtEl>
                                      </p:cBhvr>
                                      <p:to x="80000" y="100000"/>
                                    </p:animScale>
                                    <p:anim by="(#ppt_w*0.10)" calcmode="lin" valueType="num">
                                      <p:cBhvr>
                                        <p:cTn id="7" dur="250" autoRev="1" fill="hold">
                                          <p:stCondLst>
                                            <p:cond delay="0"/>
                                          </p:stCondLst>
                                        </p:cTn>
                                        <p:tgtEl>
                                          <p:spTgt spid="21507">
                                            <p:txEl>
                                              <p:pRg st="0" end="0"/>
                                            </p:txEl>
                                          </p:spTgt>
                                        </p:tgtEl>
                                        <p:attrNameLst>
                                          <p:attrName>ppt_x</p:attrName>
                                        </p:attrNameLst>
                                      </p:cBhvr>
                                    </p:anim>
                                    <p:anim by="(-#ppt_w*0.10)" calcmode="lin" valueType="num">
                                      <p:cBhvr>
                                        <p:cTn id="8" dur="250" autoRev="1" fill="hold">
                                          <p:stCondLst>
                                            <p:cond delay="0"/>
                                          </p:stCondLst>
                                        </p:cTn>
                                        <p:tgtEl>
                                          <p:spTgt spid="21507">
                                            <p:txEl>
                                              <p:pRg st="0" end="0"/>
                                            </p:txEl>
                                          </p:spTgt>
                                        </p:tgtEl>
                                        <p:attrNameLst>
                                          <p:attrName>ppt_y</p:attrName>
                                        </p:attrNameLst>
                                      </p:cBhvr>
                                    </p:anim>
                                    <p:animRot by="-480000">
                                      <p:cBhvr>
                                        <p:cTn id="9" dur="250" autoRev="1" fill="hold">
                                          <p:stCondLst>
                                            <p:cond delay="0"/>
                                          </p:stCondLst>
                                        </p:cTn>
                                        <p:tgtEl>
                                          <p:spTgt spid="21507">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787</TotalTime>
  <Words>1008</Words>
  <Application>Microsoft Office PowerPoint</Application>
  <PresentationFormat>On-screen Show (4:3)</PresentationFormat>
  <Paragraphs>121</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Times New Roman</vt:lpstr>
      <vt:lpstr>Comic Sans MS</vt:lpstr>
      <vt:lpstr>Tahoma</vt:lpstr>
      <vt:lpstr>Wingdings</vt:lpstr>
      <vt:lpstr>Arial</vt:lpstr>
      <vt:lpstr>Blends</vt:lpstr>
      <vt:lpstr>Mineral ID</vt:lpstr>
      <vt:lpstr>Today you will learn</vt:lpstr>
      <vt:lpstr>A mineral’s appearance helps identify it.</vt:lpstr>
      <vt:lpstr>Mineral Property #1  Color &amp; Streak</vt:lpstr>
      <vt:lpstr>PowerPoint Presentation</vt:lpstr>
      <vt:lpstr>Mineral Property #1  Color &amp; Streak</vt:lpstr>
      <vt:lpstr>PowerPoint Presentation</vt:lpstr>
      <vt:lpstr>Mineral Property #1  Color &amp; Streak</vt:lpstr>
      <vt:lpstr>Mineral Property # 2 Luster</vt:lpstr>
      <vt:lpstr>PowerPoint Presentation</vt:lpstr>
      <vt:lpstr>Mineral Property # 2 Luster</vt:lpstr>
      <vt:lpstr>Quick Check </vt:lpstr>
      <vt:lpstr>Mineral Property # 3 How a mineral breaks</vt:lpstr>
      <vt:lpstr>PowerPoint Presentation</vt:lpstr>
      <vt:lpstr>Mineral Property # 3 How a mineral breaks</vt:lpstr>
      <vt:lpstr>PowerPoint Presentation</vt:lpstr>
      <vt:lpstr>Mineral Property #4 Hardness</vt:lpstr>
      <vt:lpstr>PowerPoint Presentation</vt:lpstr>
      <vt:lpstr>Mohs Scale</vt:lpstr>
      <vt:lpstr>Mineral Property #5 Density</vt:lpstr>
      <vt:lpstr>PowerPoint Presentation</vt:lpstr>
      <vt:lpstr>Mineral Property #5 Density</vt:lpstr>
      <vt:lpstr>Brain Check</vt:lpstr>
      <vt:lpstr>Some minerals have specific properties</vt:lpstr>
      <vt:lpstr>SLCDFH Some Llamas Climb Down Funny Hills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Geneva Baker</dc:creator>
  <cp:lastModifiedBy>TERRY BAKER</cp:lastModifiedBy>
  <cp:revision>13</cp:revision>
  <cp:lastPrinted>1601-01-01T00:00:00Z</cp:lastPrinted>
  <dcterms:created xsi:type="dcterms:W3CDTF">2004-08-23T12:10:32Z</dcterms:created>
  <dcterms:modified xsi:type="dcterms:W3CDTF">2015-08-30T01:37:32Z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TC010902931033</vt:lpwstr>
  </property>
</Properties>
</file>