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79"/>
  </p:notesMasterIdLst>
  <p:sldIdLst>
    <p:sldId id="256" r:id="rId2"/>
    <p:sldId id="257" r:id="rId3"/>
    <p:sldId id="258" r:id="rId4"/>
    <p:sldId id="268" r:id="rId5"/>
    <p:sldId id="259" r:id="rId6"/>
    <p:sldId id="262" r:id="rId7"/>
    <p:sldId id="271" r:id="rId8"/>
    <p:sldId id="272" r:id="rId9"/>
    <p:sldId id="261" r:id="rId10"/>
    <p:sldId id="287" r:id="rId11"/>
    <p:sldId id="264" r:id="rId12"/>
    <p:sldId id="286" r:id="rId13"/>
    <p:sldId id="289" r:id="rId14"/>
    <p:sldId id="290" r:id="rId15"/>
    <p:sldId id="31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1" r:id="rId25"/>
    <p:sldId id="302" r:id="rId26"/>
    <p:sldId id="312" r:id="rId27"/>
    <p:sldId id="303" r:id="rId28"/>
    <p:sldId id="31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5" r:id="rId37"/>
    <p:sldId id="317" r:id="rId38"/>
    <p:sldId id="318" r:id="rId39"/>
    <p:sldId id="319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51" r:id="rId64"/>
    <p:sldId id="346" r:id="rId65"/>
    <p:sldId id="347" r:id="rId66"/>
    <p:sldId id="348" r:id="rId67"/>
    <p:sldId id="349" r:id="rId68"/>
    <p:sldId id="352" r:id="rId69"/>
    <p:sldId id="353" r:id="rId70"/>
    <p:sldId id="354" r:id="rId71"/>
    <p:sldId id="350" r:id="rId72"/>
    <p:sldId id="270" r:id="rId73"/>
    <p:sldId id="273" r:id="rId74"/>
    <p:sldId id="274" r:id="rId75"/>
    <p:sldId id="269" r:id="rId76"/>
    <p:sldId id="266" r:id="rId77"/>
    <p:sldId id="276" r:id="rId7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8" autoAdjust="0"/>
    <p:restoredTop sz="94728" autoAdjust="0"/>
  </p:normalViewPr>
  <p:slideViewPr>
    <p:cSldViewPr>
      <p:cViewPr varScale="1">
        <p:scale>
          <a:sx n="54" d="100"/>
          <a:sy n="54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A839D-8DC5-458E-BB7F-7540E1786B4C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C8A6B-7800-42FF-ADD6-BD4A4A898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3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32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6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02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9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12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89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73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32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5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1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1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9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6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269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42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0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62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93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205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92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28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205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18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675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188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63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69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83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46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28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293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740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27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133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738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74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07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59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8040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9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01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105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705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321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030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1879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9924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948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0248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4569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9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733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330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545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7397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524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117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46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96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042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8214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5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499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4433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5114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9121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7379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1933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9574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2114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81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07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8A6B-7800-42FF-ADD6-BD4A4A8983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1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698ADE-9133-4486-B949-9DC821AA22A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7831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77832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2403-D1FD-408E-89C6-F8504CCC3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1741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0D2E9-393B-4C95-ABD0-E4E1D6BAF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8523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94E2-F440-45F3-BF82-4A59FA3BC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5459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912B-E285-43DB-874A-6F98F5986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7374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118EC-34F9-46D7-9895-C3CE09C4E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68952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8C7E-6342-4313-86D3-D525DAA41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1006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22A34-3106-42CE-9EB7-15F784CB6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55878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B7A3-DE36-4962-A670-3CFA39038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77585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EFBF8-6E71-4376-9FB6-7961086A2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2573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1872-E6D1-4EDE-B4EA-0DD3A2DA8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074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D3E97C2-B2C5-4BCC-BF73-F34B87DAEC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i.org/Minerals/photosalt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19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tle2bottle.com/making-hdpe.asp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kids.yahoo.com/reference/encyclopedia/entry?id=petrole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slide" Target="slide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31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8.xml"/><Relationship Id="rId4" Type="http://schemas.openxmlformats.org/officeDocument/2006/relationships/slide" Target="slide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oxides/ice/ice.ht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silicate/quartz/quartz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4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4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8.xml"/><Relationship Id="rId4" Type="http://schemas.openxmlformats.org/officeDocument/2006/relationships/slide" Target="slide5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oxides/magnetit/magnetit.ht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2.xml"/><Relationship Id="rId4" Type="http://schemas.openxmlformats.org/officeDocument/2006/relationships/slide" Target="slide5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53.xml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image" Target="../media/image6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metheducation.com/methfacts.html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0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8.xml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sulfides/pyrite/pyrite.jpg" TargetMode="Externa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1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carbonat/azurite/azurite.jpg" TargetMode="Externa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ies.com/minerals/oxides/corundum/corundum.jpg" TargetMode="Externa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kids.yahoo.com/reference/encyclopedia/entry?id=petroleu" TargetMode="External"/><Relationship Id="rId3" Type="http://schemas.openxmlformats.org/officeDocument/2006/relationships/hyperlink" Target="http://weathersavvy.com/Salt_TableSalt.jpg" TargetMode="External"/><Relationship Id="rId7" Type="http://schemas.openxmlformats.org/officeDocument/2006/relationships/hyperlink" Target="http://www.bottle2bottle.com/making-hdpe.asp" TargetMode="Externa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re3org/2324089321/" TargetMode="External"/><Relationship Id="rId5" Type="http://schemas.openxmlformats.org/officeDocument/2006/relationships/hyperlink" Target="http://www.unitednuclear.com/magnets.htm" TargetMode="External"/><Relationship Id="rId10" Type="http://schemas.openxmlformats.org/officeDocument/2006/relationships/image" Target="../media/image11.jpeg"/><Relationship Id="rId4" Type="http://schemas.openxmlformats.org/officeDocument/2006/relationships/hyperlink" Target="http://www.galleries.com/minerals/oxides/magnetit/mag-14.jpg" TargetMode="External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38600"/>
            <a:ext cx="8229600" cy="1139825"/>
          </a:xfrm>
        </p:spPr>
        <p:txBody>
          <a:bodyPr/>
          <a:lstStyle/>
          <a:p>
            <a:pPr algn="ctr"/>
            <a:r>
              <a:rPr lang="en-US" altLang="en-US" sz="4000">
                <a:solidFill>
                  <a:schemeClr val="accent2"/>
                </a:solidFill>
                <a:latin typeface="Verdana" pitchFamily="34" charset="0"/>
              </a:rPr>
              <a:t>Evaluate the following materials to see if they are minerals.</a:t>
            </a:r>
            <a:br>
              <a:rPr lang="en-US" altLang="en-US" sz="4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400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en-US" altLang="en-US" sz="4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4000">
                <a:solidFill>
                  <a:schemeClr val="accent2"/>
                </a:solidFill>
                <a:latin typeface="Verdana" pitchFamily="34" charset="0"/>
              </a:rPr>
              <a:t>Record your findings of the sheet provided.</a:t>
            </a:r>
          </a:p>
        </p:txBody>
      </p:sp>
      <p:sp>
        <p:nvSpPr>
          <p:cNvPr id="20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quartz a mineral?</a:t>
            </a:r>
          </a:p>
        </p:txBody>
      </p:sp>
      <p:sp>
        <p:nvSpPr>
          <p:cNvPr id="1167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167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You are correct!  Quartz is the most common mineral on the face of the earth.</a:t>
            </a:r>
          </a:p>
        </p:txBody>
      </p:sp>
      <p:sp>
        <p:nvSpPr>
          <p:cNvPr id="870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136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Salt (Sodium Chloride)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1198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119815" name="Picture 7" descr="Salt_TableSa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2133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1208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208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2083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Halite (Sodium Chloride)</a:t>
            </a:r>
            <a:endParaRPr lang="en-US" altLang="en-US"/>
          </a:p>
          <a:p>
            <a:r>
              <a:rPr lang="en-US" altLang="en-US"/>
              <a:t>Be sure to scroll down to see photos and read some descriptions</a:t>
            </a:r>
          </a:p>
        </p:txBody>
      </p:sp>
      <p:sp>
        <p:nvSpPr>
          <p:cNvPr id="14234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1228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1228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(When you look at the material do you see one substance or many?)  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239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239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2391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Verdana" pitchFamily="34" charset="0"/>
              </a:rPr>
              <a:t>These are clearly not one element!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4932" name="Picture 4" descr="mixtures-sw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050_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3048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for more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124935" name="Picture 7" descr="300px-Third_beach_s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4925"/>
            <a:ext cx="26670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latin typeface="Verdana" pitchFamily="34" charset="0"/>
              </a:rPr>
              <a:t>These materials are one single element or compound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Copper Crystals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Zinc Oxide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125956" name="Picture 4" descr="copper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578225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57" name="Picture 5" descr="Zinc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Quartz (Silicon Dioxide)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30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3078" name="Picture 6" descr="roc-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1269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269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salt a mineral?</a:t>
            </a:r>
          </a:p>
        </p:txBody>
      </p:sp>
      <p:sp>
        <p:nvSpPr>
          <p:cNvPr id="1280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280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You are correct!  Salt comes from the mineral Halite.</a:t>
            </a:r>
          </a:p>
        </p:txBody>
      </p:sp>
      <p:sp>
        <p:nvSpPr>
          <p:cNvPr id="1290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30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Plastic (High density polyethlyene)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1321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132103" name="Picture 7" descr="Milk Bottle by RE3.org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3124200"/>
            <a:ext cx="1662112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331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331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High-density polyethylene (HDPE plastic)</a:t>
            </a:r>
            <a:endParaRPr lang="en-US" altLang="en-US"/>
          </a:p>
        </p:txBody>
      </p:sp>
      <p:sp>
        <p:nvSpPr>
          <p:cNvPr id="14336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1341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  <p:sp>
        <p:nvSpPr>
          <p:cNvPr id="13415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Click here to learn where petroleum comes from</a:t>
            </a:r>
            <a:endParaRPr lang="en-US" altLang="en-US"/>
          </a:p>
        </p:txBody>
      </p:sp>
      <p:sp>
        <p:nvSpPr>
          <p:cNvPr id="14438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(When you look at the material do you see one substance or many?)  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351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3517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41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41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410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Verdana" pitchFamily="34" charset="0"/>
              </a:rPr>
              <a:t>These are clearly not one element!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6196" name="Picture 4" descr="mixtures-sw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7" name="Picture 5" descr="050_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3048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for more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136199" name="Picture 7" descr="300px-Third_beach_s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4925"/>
            <a:ext cx="26670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latin typeface="Verdana" pitchFamily="34" charset="0"/>
              </a:rPr>
              <a:t>These materials are one single element or compound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Copper Crystals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Zinc Oxide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137220" name="Picture 4" descr="copper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578225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21" name="Picture 5" descr="Zinc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382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High Density Polyethylene (HDPE) a mineral?</a:t>
            </a:r>
          </a:p>
        </p:txBody>
      </p:sp>
      <p:sp>
        <p:nvSpPr>
          <p:cNvPr id="139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392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You are correct!  High Density Polyethylene is not a mineral.</a:t>
            </a: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>
                <a:solidFill>
                  <a:schemeClr val="accent2"/>
                </a:solidFill>
              </a:rPr>
              <a:t>It comes from petroleum, which comes from plants and animals. It does not have crystals and it is not found in nature.</a:t>
            </a:r>
          </a:p>
        </p:txBody>
      </p:sp>
      <p:sp>
        <p:nvSpPr>
          <p:cNvPr id="140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41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4. Ice (Hydrogen oxide)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1464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146447" name="Picture 15" descr="iceberg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9" name="Picture 7" descr="snow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2471738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148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484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4848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Ice (Solid H</a:t>
            </a:r>
            <a:r>
              <a:rPr lang="en-US" altLang="en-US" baseline="-25000">
                <a:hlinkClick r:id="rId3"/>
              </a:rPr>
              <a:t>2</a:t>
            </a:r>
            <a:r>
              <a:rPr lang="en-US" altLang="en-US">
                <a:hlinkClick r:id="rId3"/>
              </a:rPr>
              <a:t>0)</a:t>
            </a:r>
            <a:endParaRPr lang="en-US" altLang="en-US"/>
          </a:p>
        </p:txBody>
      </p:sp>
      <p:sp>
        <p:nvSpPr>
          <p:cNvPr id="14950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150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1505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QUARTZ (Silicon Dioxide)</a:t>
            </a:r>
            <a:endParaRPr lang="en-US" altLang="en-US"/>
          </a:p>
          <a:p>
            <a:r>
              <a:rPr lang="en-US" altLang="en-US"/>
              <a:t>Be sure to click on the individual pictures of quartz specimens</a:t>
            </a:r>
          </a:p>
        </p:txBody>
      </p:sp>
      <p:sp>
        <p:nvSpPr>
          <p:cNvPr id="942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(When you look at the material do you see one substance or many?)  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52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525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5258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Verdana" pitchFamily="34" charset="0"/>
              </a:rPr>
              <a:t>These are clearly not one element!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53604" name="Picture 4" descr="mixtures-sw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5" name="Picture 5" descr="050_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3048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for more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153607" name="Picture 7" descr="300px-Third_beach_s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4925"/>
            <a:ext cx="26670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latin typeface="Verdana" pitchFamily="34" charset="0"/>
              </a:rPr>
              <a:t>These materials are one single element or compound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Copper Crystals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Zinc Oxide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154628" name="Picture 4" descr="copper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578225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629" name="Picture 5" descr="Zinc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3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155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556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Ice a mineral?</a:t>
            </a:r>
          </a:p>
        </p:txBody>
      </p:sp>
      <p:sp>
        <p:nvSpPr>
          <p:cNvPr id="156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566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Surprise! Ice is a mineral</a:t>
            </a: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However, H2O in its liquid state (water) is </a:t>
            </a:r>
            <a:r>
              <a:rPr lang="en-US" altLang="en-US" u="sng">
                <a:solidFill>
                  <a:schemeClr val="accent2"/>
                </a:solidFill>
              </a:rPr>
              <a:t>not</a:t>
            </a:r>
            <a:r>
              <a:rPr lang="en-US" altLang="en-US">
                <a:solidFill>
                  <a:schemeClr val="accent2"/>
                </a:solidFill>
              </a:rPr>
              <a:t> a mineral.</a:t>
            </a:r>
          </a:p>
        </p:txBody>
      </p:sp>
      <p:sp>
        <p:nvSpPr>
          <p:cNvPr id="1577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4. Magnets (Magnetite - Iron oxide)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159751" name="Picture 7" descr="magne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3810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3" name="Picture 9" descr="mag-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60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6077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Magnetite</a:t>
            </a:r>
            <a:endParaRPr lang="en-US" altLang="en-US"/>
          </a:p>
          <a:p>
            <a:r>
              <a:rPr lang="en-US" altLang="en-US"/>
              <a:t>Notice the large crystals in the picture</a:t>
            </a:r>
          </a:p>
        </p:txBody>
      </p:sp>
      <p:sp>
        <p:nvSpPr>
          <p:cNvPr id="16179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5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51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162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(When you look at the material do you see one substance or many?)  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638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6384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Verdana" pitchFamily="34" charset="0"/>
              </a:rPr>
              <a:t>These are clearly not one element!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64868" name="Picture 4" descr="mixtures-sw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9" name="Picture 5" descr="050_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3048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7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for more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164871" name="Picture 7" descr="300px-Third_beach_s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4925"/>
            <a:ext cx="26670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latin typeface="Verdana" pitchFamily="34" charset="0"/>
              </a:rPr>
              <a:t>These materials are one single element or compound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Copper Crystals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Zinc Oxide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165892" name="Picture 4" descr="copper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578225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3" name="Picture 5" descr="Zinc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669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a magnet a mineral?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679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Correct! Iron oxide or magnetite is one mineral with magnetic properties.</a:t>
            </a: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6. Crystal Meth (methamphetamine)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Observe/examine the material.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Think about what you already know about the material.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  <a:endParaRPr lang="en-US" altLang="en-US" sz="2000">
              <a:solidFill>
                <a:schemeClr val="bg1"/>
              </a:solidFill>
              <a:hlinkClick r:id="rId3" action="ppaction://hlinksldjump"/>
            </a:endParaRP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  <p:pic>
        <p:nvPicPr>
          <p:cNvPr id="171016" name="Picture 8" descr="methpowd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a material that is found in nature?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9718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720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9718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7203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(When you look at the material do you see one substance or many?)  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839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839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83977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ingredients in meth: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Ether (starting fluid)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Benzene 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Paint thinner 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Freon (used in air conditioners, harmful to environment)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Acetone (nail polish remover) 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Chloroform 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Camp stove fuel 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Anhydrous ammonia 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organic or inorganic?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Organic</a:t>
            </a:r>
          </a:p>
        </p:txBody>
      </p:sp>
      <p:sp>
        <p:nvSpPr>
          <p:cNvPr id="1740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Inorganic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  <p:sp>
        <p:nvSpPr>
          <p:cNvPr id="1751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7511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1066800" cy="1066800"/>
          </a:xfrm>
          <a:prstGeom prst="actionButtonInformation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this material an </a:t>
            </a:r>
            <a:r>
              <a:rPr lang="en-US" altLang="en-US" i="1">
                <a:solidFill>
                  <a:schemeClr val="accent2"/>
                </a:solidFill>
              </a:rPr>
              <a:t>element or compound</a:t>
            </a:r>
            <a:r>
              <a:rPr lang="en-US" altLang="en-US">
                <a:solidFill>
                  <a:schemeClr val="accent2"/>
                </a:solidFill>
              </a:rPr>
              <a:t> with a definite chemical composition?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1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1295400" y="2895600"/>
            <a:ext cx="27416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Although it’s true that meth is a collection of chemicals, it’s make-up varies.  You cannot tell by looking if it contains more or less of any toxic substance.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For now, click “No</a:t>
            </a:r>
            <a:r>
              <a:rPr lang="en-US" altLang="en-US" sz="1400">
                <a:solidFill>
                  <a:schemeClr val="accent2"/>
                </a:solidFill>
              </a:rPr>
              <a:t>”</a:t>
            </a:r>
          </a:p>
        </p:txBody>
      </p:sp>
      <p:sp>
        <p:nvSpPr>
          <p:cNvPr id="18330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4" grpId="0"/>
      <p:bldP spid="18330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1781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781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a meth a mineral?</a:t>
            </a:r>
          </a:p>
        </p:txBody>
      </p:sp>
      <p:sp>
        <p:nvSpPr>
          <p:cNvPr id="1792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1792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Correct! Meth is not a mineral, but an extremely dangerous man-made substance.</a:t>
            </a: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02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Meth is a </a:t>
            </a:r>
            <a:r>
              <a:rPr lang="en-US" altLang="en-US" i="1">
                <a:solidFill>
                  <a:schemeClr val="accent2"/>
                </a:solidFill>
              </a:rPr>
              <a:t>highly unnatural</a:t>
            </a:r>
            <a:r>
              <a:rPr lang="en-US" altLang="en-US">
                <a:solidFill>
                  <a:schemeClr val="accent2"/>
                </a:solidFill>
              </a:rPr>
              <a:t>  and dangerous substance.</a:t>
            </a:r>
          </a:p>
        </p:txBody>
      </p:sp>
      <p:sp>
        <p:nvSpPr>
          <p:cNvPr id="1812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It is unlikely that a living thing could survive if it contained the ingredients in meth.</a:t>
            </a:r>
          </a:p>
        </p:txBody>
      </p:sp>
      <p:sp>
        <p:nvSpPr>
          <p:cNvPr id="1853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Think carefully. All minerals are crystals, but not all crystals are minerals!</a:t>
            </a:r>
          </a:p>
        </p:txBody>
      </p:sp>
      <p:sp>
        <p:nvSpPr>
          <p:cNvPr id="1863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Verdana" pitchFamily="34" charset="0"/>
              </a:rPr>
              <a:t>These are clearly not one element!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8309" name="Picture 5" descr="mixtures-sw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7" name="Picture 13" descr="050_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3048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8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for more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98320" name="Picture 16" descr="300px-Third_beach_s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4925"/>
            <a:ext cx="26670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Sorry, that’s incorrect.  Go back and try again.</a:t>
            </a:r>
          </a:p>
        </p:txBody>
      </p:sp>
      <p:sp>
        <p:nvSpPr>
          <p:cNvPr id="1873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3048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try again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Thanks for playing.</a:t>
            </a:r>
          </a:p>
          <a:p>
            <a:r>
              <a:rPr lang="en-US" altLang="en-US">
                <a:solidFill>
                  <a:schemeClr val="accent2"/>
                </a:solidFill>
              </a:rPr>
              <a:t>I hope you have a better understanding about what a mineral is or is not!</a:t>
            </a:r>
          </a:p>
        </p:txBody>
      </p:sp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886200" y="3810000"/>
            <a:ext cx="1828800" cy="18288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Click here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to end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What is this mineral?</a:t>
            </a:r>
          </a:p>
          <a:p>
            <a:r>
              <a:rPr lang="en-US" altLang="en-US">
                <a:hlinkClick r:id="rId3"/>
              </a:rPr>
              <a:t>Mystery Mineral!</a:t>
            </a:r>
            <a:endParaRPr lang="en-US" altLang="en-US"/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962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Gold?</a:t>
            </a:r>
          </a:p>
        </p:txBody>
      </p:sp>
      <p:sp>
        <p:nvSpPr>
          <p:cNvPr id="9626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Something</a:t>
            </a:r>
          </a:p>
          <a:p>
            <a:pPr algn="ctr" eaLnBrk="1" hangingPunct="1"/>
            <a:r>
              <a:rPr lang="en-US" altLang="en-US">
                <a:latin typeface="Arial" charset="0"/>
              </a:rPr>
              <a:t>Else?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Fooled ya!</a:t>
            </a: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This is a mineral known as Iron Pyrite, or Fool’s Gold.</a:t>
            </a:r>
          </a:p>
          <a:p>
            <a:pPr algn="ctr">
              <a:buFont typeface="Wingdings" pitchFamily="2" charset="2"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Try again!</a:t>
            </a:r>
          </a:p>
        </p:txBody>
      </p:sp>
      <p:sp>
        <p:nvSpPr>
          <p:cNvPr id="1003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4800600"/>
            <a:ext cx="1828800" cy="18288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To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continue</a:t>
            </a:r>
          </a:p>
        </p:txBody>
      </p:sp>
    </p:spTree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Correct!  This is a mineral known as Iron Pyrite – more commonly known as Fool’s Gold!</a:t>
            </a:r>
          </a:p>
        </p:txBody>
      </p:sp>
      <p:sp>
        <p:nvSpPr>
          <p:cNvPr id="1013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4800600"/>
            <a:ext cx="1828800" cy="18288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to continue</a:t>
            </a:r>
          </a:p>
        </p:txBody>
      </p:sp>
    </p:spTree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FF"/>
                </a:solidFill>
                <a:hlinkClick r:id="rId3"/>
              </a:rPr>
              <a:t>Azurite (Hydrated Copper Carbonate)</a:t>
            </a:r>
            <a:endParaRPr lang="en-US" altLang="en-US">
              <a:solidFill>
                <a:srgbClr val="3333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000">
                <a:solidFill>
                  <a:schemeClr val="accent2"/>
                </a:solidFill>
              </a:rPr>
              <a:t>    Note: Click the back button on your browser when you finish viewing the mineral</a:t>
            </a:r>
            <a:endParaRPr lang="en-US" altLang="en-US">
              <a:solidFill>
                <a:srgbClr val="3333FF"/>
              </a:solidFill>
            </a:endParaRPr>
          </a:p>
          <a:p>
            <a:r>
              <a:rPr lang="en-US" altLang="en-US" sz="2400">
                <a:solidFill>
                  <a:schemeClr val="accent2"/>
                </a:solidFill>
              </a:rPr>
              <a:t>Uses: ornamental stone, pigment, minor ore of copper, and jewelry.</a:t>
            </a:r>
          </a:p>
        </p:txBody>
      </p:sp>
      <p:sp>
        <p:nvSpPr>
          <p:cNvPr id="952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10400" y="4800600"/>
            <a:ext cx="1828800" cy="18288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To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  <a:hlinkClick r:id="rId3"/>
              </a:rPr>
              <a:t>The mineral corundrum embedded in rock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sz="2000">
                <a:solidFill>
                  <a:schemeClr val="accent2"/>
                </a:solidFill>
              </a:rPr>
              <a:t>Note: Click the back button on your browser when you finish viewing the mineral</a:t>
            </a:r>
          </a:p>
          <a:p>
            <a:r>
              <a:rPr lang="en-US" altLang="en-US">
                <a:solidFill>
                  <a:schemeClr val="accent2"/>
                </a:solidFill>
              </a:rPr>
              <a:t>Uses: As a gemstone, mineral specimens and as an abrasive. </a:t>
            </a:r>
          </a:p>
        </p:txBody>
      </p:sp>
      <p:sp>
        <p:nvSpPr>
          <p:cNvPr id="921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10400" y="4800600"/>
            <a:ext cx="1828800" cy="18288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Click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To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continue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/>
              <a:t>"Amethyst Galleries Mineral Gallery, The First Internet Rock Shop". Amethyst Galieries, Inc.. October 1, 2009 &lt;http://mineral.galleries.com/&gt;.</a:t>
            </a:r>
            <a:r>
              <a:rPr lang="en-US" altLang="en-US"/>
              <a:t> </a:t>
            </a:r>
          </a:p>
          <a:p>
            <a:r>
              <a:rPr lang="en-US" altLang="en-US"/>
              <a:t> </a:t>
            </a:r>
            <a:endParaRPr lang="en-US" altLang="en-US" sz="1200"/>
          </a:p>
          <a:p>
            <a:r>
              <a:rPr lang="en-US" altLang="en-US" sz="1200">
                <a:hlinkClick r:id="rId3"/>
              </a:rPr>
              <a:t>http://weathersavvy.com/Salt_TableSalt.jpg</a:t>
            </a:r>
            <a:endParaRPr lang="en-US" altLang="en-US" sz="1200"/>
          </a:p>
          <a:p>
            <a:r>
              <a:rPr lang="en-US" altLang="en-US" sz="1200"/>
              <a:t>http://www.mii.org/Minerals/photosalt.html</a:t>
            </a:r>
          </a:p>
          <a:p>
            <a:r>
              <a:rPr lang="en-US" altLang="en-US" sz="1200">
                <a:hlinkClick r:id="rId4"/>
              </a:rPr>
              <a:t>http://www.galleries.com/minerals/oxides/magnetit/mag-14.jpg</a:t>
            </a:r>
            <a:endParaRPr lang="en-US" altLang="en-US" sz="1200"/>
          </a:p>
          <a:p>
            <a:r>
              <a:rPr lang="en-US" altLang="en-US" sz="1200">
                <a:hlinkClick r:id="rId5"/>
              </a:rPr>
              <a:t>http://www.unitednuclear.com/magnets.htm</a:t>
            </a:r>
            <a:endParaRPr lang="en-US" altLang="en-US" sz="1200"/>
          </a:p>
          <a:p>
            <a:r>
              <a:rPr lang="en-US" altLang="en-US" sz="1200">
                <a:hlinkClick r:id="rId6"/>
              </a:rPr>
              <a:t>http://www.flickr.com/photos/re3org/2324089321/</a:t>
            </a:r>
            <a:endParaRPr lang="en-US" altLang="en-US" sz="1200"/>
          </a:p>
          <a:p>
            <a:r>
              <a:rPr lang="en-US" altLang="en-US" sz="1200">
                <a:hlinkClick r:id="rId7"/>
              </a:rPr>
              <a:t>http://www.bottle2bottle.com/making-hdpe.asp</a:t>
            </a:r>
            <a:endParaRPr lang="en-US" altLang="en-US" sz="1200"/>
          </a:p>
          <a:p>
            <a:r>
              <a:rPr lang="en-US" altLang="en-US" sz="1200">
                <a:hlinkClick r:id="rId8"/>
              </a:rPr>
              <a:t>http://kids.yahoo.com/reference/encyclopedia/entry?id=petroleu</a:t>
            </a:r>
            <a:endParaRPr lang="en-US" altLang="en-US" sz="1200"/>
          </a:p>
          <a:p>
            <a:r>
              <a:rPr lang="en-US" altLang="en-US" sz="1200"/>
              <a:t>Canipe, Steve. </a:t>
            </a:r>
            <a:r>
              <a:rPr lang="en-US" altLang="en-US" sz="1200" u="sng"/>
              <a:t>iceberg4.jpg</a:t>
            </a:r>
            <a:r>
              <a:rPr lang="en-US" altLang="en-US" sz="1200"/>
              <a:t>. 8/25/2001. Pics4Learning. 4 Oct 2009 &lt;http://pics.tech4learning.com&gt; </a:t>
            </a:r>
          </a:p>
        </p:txBody>
      </p:sp>
      <p:pic>
        <p:nvPicPr>
          <p:cNvPr id="103429" name="Picture 5" descr="mag-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1" name="Picture 7" descr="magnets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3810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latin typeface="Verdana" pitchFamily="34" charset="0"/>
              </a:rPr>
              <a:t>These materials are one single element or compound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Copper Crystals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Zinc Oxide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99333" name="Picture 5" descr="copper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578225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5" name="Picture 7" descr="Zinc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638800"/>
            <a:ext cx="1828800" cy="914400"/>
          </a:xfrm>
          <a:prstGeom prst="actionButtonBlank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1"/>
                </a:solidFill>
              </a:rPr>
              <a:t>Back to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the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Does this material have a crystalline structure?</a:t>
            </a:r>
          </a:p>
        </p:txBody>
      </p:sp>
      <p:sp>
        <p:nvSpPr>
          <p:cNvPr id="829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1828800" cy="182880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Yes</a:t>
            </a:r>
          </a:p>
        </p:txBody>
      </p:sp>
      <p:sp>
        <p:nvSpPr>
          <p:cNvPr id="829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895600"/>
            <a:ext cx="1828800" cy="18288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33FF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33FF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846</TotalTime>
  <Words>1481</Words>
  <Application>Microsoft Office PowerPoint</Application>
  <PresentationFormat>On-screen Show (4:3)</PresentationFormat>
  <Paragraphs>447</Paragraphs>
  <Slides>77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3" baseType="lpstr">
      <vt:lpstr>Arial</vt:lpstr>
      <vt:lpstr>Garamond</vt:lpstr>
      <vt:lpstr>Times New Roman</vt:lpstr>
      <vt:lpstr>Verdana</vt:lpstr>
      <vt:lpstr>Wingdings</vt:lpstr>
      <vt:lpstr>Level</vt:lpstr>
      <vt:lpstr>Evaluate the following materials to see if they are minerals.  Record your findings of the sheet provided.</vt:lpstr>
      <vt:lpstr>1. Quartz (Silicon Dioxide)</vt:lpstr>
      <vt:lpstr>PowerPoint Presentation</vt:lpstr>
      <vt:lpstr>PowerPoint Presentation</vt:lpstr>
      <vt:lpstr>PowerPoint Presentation</vt:lpstr>
      <vt:lpstr>PowerPoint Presentation</vt:lpstr>
      <vt:lpstr>These are clearly not one element!</vt:lpstr>
      <vt:lpstr>These materials are one single element or compound</vt:lpstr>
      <vt:lpstr>PowerPoint Presentation</vt:lpstr>
      <vt:lpstr>PowerPoint Presentation</vt:lpstr>
      <vt:lpstr>PowerPoint Presentation</vt:lpstr>
      <vt:lpstr>PowerPoint Presentation</vt:lpstr>
      <vt:lpstr>2. Salt (Sodium Chloride)</vt:lpstr>
      <vt:lpstr>PowerPoint Presentation</vt:lpstr>
      <vt:lpstr>PowerPoint Presentation</vt:lpstr>
      <vt:lpstr>PowerPoint Presentation</vt:lpstr>
      <vt:lpstr>PowerPoint Presentation</vt:lpstr>
      <vt:lpstr>These are clearly not one element!</vt:lpstr>
      <vt:lpstr>These materials are one single element or compound</vt:lpstr>
      <vt:lpstr>PowerPoint Presentation</vt:lpstr>
      <vt:lpstr>PowerPoint Presentation</vt:lpstr>
      <vt:lpstr>PowerPoint Presentation</vt:lpstr>
      <vt:lpstr>PowerPoint Presentation</vt:lpstr>
      <vt:lpstr>3. Plastic (High density polyethlyene)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are clearly not one element!</vt:lpstr>
      <vt:lpstr>These materials are one single element or compound</vt:lpstr>
      <vt:lpstr>PowerPoint Presentation</vt:lpstr>
      <vt:lpstr>PowerPoint Presentation</vt:lpstr>
      <vt:lpstr>PowerPoint Presentation</vt:lpstr>
      <vt:lpstr>PowerPoint Presentation</vt:lpstr>
      <vt:lpstr>4. Ice (Hydrogen oxide)</vt:lpstr>
      <vt:lpstr>PowerPoint Presentation</vt:lpstr>
      <vt:lpstr>PowerPoint Presentation</vt:lpstr>
      <vt:lpstr>PowerPoint Presentation</vt:lpstr>
      <vt:lpstr>PowerPoint Presentation</vt:lpstr>
      <vt:lpstr>These are clearly not one element!</vt:lpstr>
      <vt:lpstr>These materials are one single element or compound</vt:lpstr>
      <vt:lpstr>PowerPoint Presentation</vt:lpstr>
      <vt:lpstr>PowerPoint Presentation</vt:lpstr>
      <vt:lpstr>PowerPoint Presentation</vt:lpstr>
      <vt:lpstr>PowerPoint Presentation</vt:lpstr>
      <vt:lpstr>4. Magnets (Magnetite - Iron oxide)</vt:lpstr>
      <vt:lpstr>PowerPoint Presentation</vt:lpstr>
      <vt:lpstr>PowerPoint Presentation</vt:lpstr>
      <vt:lpstr>PowerPoint Presentation</vt:lpstr>
      <vt:lpstr>PowerPoint Presentation</vt:lpstr>
      <vt:lpstr>These are clearly not one element!</vt:lpstr>
      <vt:lpstr>These materials are one single element or compound</vt:lpstr>
      <vt:lpstr>PowerPoint Presentation</vt:lpstr>
      <vt:lpstr>PowerPoint Presentation</vt:lpstr>
      <vt:lpstr>PowerPoint Presentation</vt:lpstr>
      <vt:lpstr>PowerPoint Presentation</vt:lpstr>
      <vt:lpstr>6. Crystal Meth (methamphetamine)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CGESD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 materials as minerals, rocks or something else</dc:title>
  <dc:creator>WrkStnAdmin</dc:creator>
  <cp:lastModifiedBy>TERRY BAKER</cp:lastModifiedBy>
  <cp:revision>13</cp:revision>
  <dcterms:created xsi:type="dcterms:W3CDTF">2009-09-30T17:53:10Z</dcterms:created>
  <dcterms:modified xsi:type="dcterms:W3CDTF">2015-08-30T02:01:58Z</dcterms:modified>
</cp:coreProperties>
</file>